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9" r:id="rId1"/>
  </p:sldMasterIdLst>
  <p:notesMasterIdLst>
    <p:notesMasterId r:id="rId25"/>
  </p:notesMasterIdLst>
  <p:handoutMasterIdLst>
    <p:handoutMasterId r:id="rId26"/>
  </p:handoutMasterIdLst>
  <p:sldIdLst>
    <p:sldId id="299" r:id="rId2"/>
    <p:sldId id="325" r:id="rId3"/>
    <p:sldId id="350" r:id="rId4"/>
    <p:sldId id="300" r:id="rId5"/>
    <p:sldId id="401" r:id="rId6"/>
    <p:sldId id="266" r:id="rId7"/>
    <p:sldId id="412" r:id="rId8"/>
    <p:sldId id="367" r:id="rId9"/>
    <p:sldId id="422" r:id="rId10"/>
    <p:sldId id="394" r:id="rId11"/>
    <p:sldId id="413" r:id="rId12"/>
    <p:sldId id="395" r:id="rId13"/>
    <p:sldId id="423" r:id="rId14"/>
    <p:sldId id="414" r:id="rId15"/>
    <p:sldId id="415" r:id="rId16"/>
    <p:sldId id="424" r:id="rId17"/>
    <p:sldId id="417" r:id="rId18"/>
    <p:sldId id="383" r:id="rId19"/>
    <p:sldId id="425" r:id="rId20"/>
    <p:sldId id="321" r:id="rId21"/>
    <p:sldId id="339" r:id="rId22"/>
    <p:sldId id="387" r:id="rId23"/>
    <p:sldId id="419"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homson" initial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FF9933"/>
    <a:srgbClr val="FFCC00"/>
    <a:srgbClr val="FFCC66"/>
    <a:srgbClr val="FFFF99"/>
    <a:srgbClr val="0099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0110" autoAdjust="0"/>
    <p:restoredTop sz="94575" autoAdjust="0"/>
  </p:normalViewPr>
  <p:slideViewPr>
    <p:cSldViewPr>
      <p:cViewPr>
        <p:scale>
          <a:sx n="75" d="100"/>
          <a:sy n="75" d="100"/>
        </p:scale>
        <p:origin x="-492"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47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52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553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53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B2D429BD-1133-42FE-93F1-23729BF5E951}"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73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73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73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73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3CD0AB61-4F84-4EF4-A06E-CB18CE7E7D4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D0BFB547-E703-4BEB-9744-C3B15C6538EE}" type="slidenum">
              <a:rPr lang="en-US" smtClean="0"/>
              <a:pPr/>
              <a:t>1</a:t>
            </a:fld>
            <a:endParaRPr lang="en-US" dirty="0" smtClean="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D0AB61-4F84-4EF4-A06E-CB18CE7E7D47}" type="slidenum">
              <a:rPr lang="en-US" smtClean="0"/>
              <a:pPr>
                <a:defRPr/>
              </a:pPr>
              <a:t>18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a:spLocks noGrp="1"/>
          </p:cNvSpPr>
          <p:nvPr>
            <p:ph type="body" idx="1"/>
          </p:nvPr>
        </p:nvSpPr>
        <p:spPr>
          <a:noFill/>
          <a:ln/>
        </p:spPr>
        <p:txBody>
          <a:bodyPr/>
          <a:lstStyle/>
          <a:p>
            <a:endParaRPr lang="en-US" dirty="0" smtClean="0"/>
          </a:p>
        </p:txBody>
      </p:sp>
      <p:sp>
        <p:nvSpPr>
          <p:cNvPr id="19459" name="Slide Number Placeholder 3"/>
          <p:cNvSpPr>
            <a:spLocks noGrp="1"/>
          </p:cNvSpPr>
          <p:nvPr>
            <p:ph type="sldNum" sz="quarter" idx="5"/>
          </p:nvPr>
        </p:nvSpPr>
        <p:spPr>
          <a:noFill/>
        </p:spPr>
        <p:txBody>
          <a:bodyPr/>
          <a:lstStyle/>
          <a:p>
            <a:fld id="{8F2F699D-837F-4A61-B534-54F56031EB4C}" type="slidenum">
              <a:rPr lang="en-US" smtClean="0"/>
              <a:pPr/>
              <a:t>2</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a:spLocks noGrp="1"/>
          </p:cNvSpPr>
          <p:nvPr>
            <p:ph type="body" idx="1"/>
          </p:nvPr>
        </p:nvSpPr>
        <p:spPr>
          <a:noFill/>
          <a:ln/>
        </p:spPr>
        <p:txBody>
          <a:bodyPr/>
          <a:lstStyle/>
          <a:p>
            <a:endParaRPr lang="en-US" dirty="0" smtClean="0"/>
          </a:p>
        </p:txBody>
      </p:sp>
      <p:sp>
        <p:nvSpPr>
          <p:cNvPr id="19459" name="Slide Number Placeholder 3"/>
          <p:cNvSpPr>
            <a:spLocks noGrp="1"/>
          </p:cNvSpPr>
          <p:nvPr>
            <p:ph type="sldNum" sz="quarter" idx="5"/>
          </p:nvPr>
        </p:nvSpPr>
        <p:spPr>
          <a:noFill/>
        </p:spPr>
        <p:txBody>
          <a:bodyPr/>
          <a:lstStyle/>
          <a:p>
            <a:fld id="{8F2F699D-837F-4A61-B534-54F56031EB4C}" type="slidenum">
              <a:rPr lang="en-US" smtClean="0"/>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D0AB61-4F84-4EF4-A06E-CB18CE7E7D47}" type="slidenum">
              <a:rPr lang="en-US" smtClean="0"/>
              <a:pPr>
                <a:defRPr/>
              </a:pPr>
              <a:t>10</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D0AB61-4F84-4EF4-A06E-CB18CE7E7D47}" type="slidenum">
              <a:rPr lang="en-US" smtClean="0"/>
              <a:pPr>
                <a:defRPr/>
              </a:pPr>
              <a:t>11</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D0AB61-4F84-4EF4-A06E-CB18CE7E7D47}" type="slidenum">
              <a:rPr lang="en-US" smtClean="0"/>
              <a:pPr>
                <a:defRPr/>
              </a:pPr>
              <a:t>12</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D0AB61-4F84-4EF4-A06E-CB18CE7E7D47}" type="slidenum">
              <a:rPr lang="en-US" smtClean="0"/>
              <a:pPr>
                <a:defRPr/>
              </a:pPr>
              <a:t>14</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D0AB61-4F84-4EF4-A06E-CB18CE7E7D47}" type="slidenum">
              <a:rPr lang="en-US" smtClean="0"/>
              <a:pPr>
                <a:defRPr/>
              </a:pPr>
              <a:t>15</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D0AB61-4F84-4EF4-A06E-CB18CE7E7D47}" type="slidenum">
              <a:rPr lang="en-US" smtClean="0"/>
              <a:pPr>
                <a:defRPr/>
              </a:pPr>
              <a:t>17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rgbClr val="339933"/>
            </a:solidFill>
            <a:ln w="9525">
              <a:noFill/>
              <a:miter lim="800000"/>
              <a:headEnd/>
              <a:tailEnd/>
            </a:ln>
          </p:spPr>
          <p:txBody>
            <a:bodyPr wrap="none" anchor="ctr"/>
            <a:lstStyle/>
            <a:p>
              <a:pPr algn="ctr">
                <a:defRPr/>
              </a:pPr>
              <a:endParaRPr kumimoji="1" lang="en-US" sz="2400" dirty="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en-US" sz="2400" dirty="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eaLnBrk="0" hangingPunct="0">
                <a:defRPr/>
              </a:pPr>
              <a:endParaRPr lang="en-US" dirty="0"/>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eaLnBrk="0" hangingPunct="0">
                <a:defRPr/>
              </a:pPr>
              <a:endParaRPr lang="en-US" dirty="0"/>
            </a:p>
          </p:txBody>
        </p:sp>
      </p:grpSp>
      <p:sp>
        <p:nvSpPr>
          <p:cNvPr id="70664"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70668"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pic>
        <p:nvPicPr>
          <p:cNvPr id="1026" name="Picture 2"/>
          <p:cNvPicPr>
            <a:picLocks noChangeAspect="1" noChangeArrowheads="1"/>
          </p:cNvPicPr>
          <p:nvPr userDrawn="1"/>
        </p:nvPicPr>
        <p:blipFill>
          <a:blip r:embed="rId2" cstate="print"/>
          <a:srcRect/>
          <a:stretch>
            <a:fillRect/>
          </a:stretch>
        </p:blipFill>
        <p:spPr bwMode="auto">
          <a:xfrm>
            <a:off x="0" y="0"/>
            <a:ext cx="533400" cy="6858000"/>
          </a:xfrm>
          <a:prstGeom prst="rect">
            <a:avLst/>
          </a:prstGeom>
          <a:noFill/>
          <a:ln w="9525">
            <a:noFill/>
            <a:miter lim="800000"/>
            <a:headEnd/>
            <a:tailEnd/>
          </a:ln>
          <a:effectLst/>
        </p:spPr>
      </p:pic>
      <p:sp>
        <p:nvSpPr>
          <p:cNvPr id="10" name="Rectangle 11"/>
          <p:cNvSpPr>
            <a:spLocks noGrp="1" noChangeArrowheads="1"/>
          </p:cNvSpPr>
          <p:nvPr>
            <p:ph type="sldNum" sz="quarter" idx="10"/>
          </p:nvPr>
        </p:nvSpPr>
        <p:spPr>
          <a:xfrm>
            <a:off x="76200" y="6248400"/>
            <a:ext cx="587375" cy="488950"/>
          </a:xfrm>
        </p:spPr>
        <p:txBody>
          <a:bodyPr anchorCtr="0"/>
          <a:lstStyle>
            <a:lvl1pPr>
              <a:defRPr/>
            </a:lvl1pPr>
          </a:lstStyle>
          <a:p>
            <a:pPr>
              <a:defRPr/>
            </a:pPr>
            <a:fld id="{4B6C512A-4FF9-4409-89D4-BD2BA896FF9A}"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2F78292F-5660-4066-94DC-8461C13AFFDB}"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B35409E9-5D2F-4E81-8081-C3E40BA0D253}"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F0A8BF58-7975-44C6-A4CC-482CE335F725}" type="slidenum">
              <a:rPr lang="en-US"/>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169357B5-0756-4F1C-8CE0-A38FD7FF2699}" type="slidenum">
              <a:rPr lang="en-US"/>
              <a:pPr>
                <a:defRPr/>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C8C2D2E8-7562-41BB-8E9A-3C48F42FD35E}" type="slidenum">
              <a:rPr lang="en-US"/>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0"/>
          </p:nvPr>
        </p:nvSpPr>
        <p:spPr>
          <a:ln/>
        </p:spPr>
        <p:txBody>
          <a:bodyPr/>
          <a:lstStyle>
            <a:lvl1pPr>
              <a:defRPr/>
            </a:lvl1pPr>
          </a:lstStyle>
          <a:p>
            <a:pPr>
              <a:defRPr/>
            </a:pPr>
            <a:fld id="{0B6EBBC7-2F9B-4A77-B360-D7E7E2C5C221}"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sldNum" sz="quarter" idx="10"/>
          </p:nvPr>
        </p:nvSpPr>
        <p:spPr>
          <a:ln/>
        </p:spPr>
        <p:txBody>
          <a:bodyPr/>
          <a:lstStyle>
            <a:lvl1pPr>
              <a:defRPr/>
            </a:lvl1pPr>
          </a:lstStyle>
          <a:p>
            <a:pPr>
              <a:defRPr/>
            </a:pPr>
            <a:fld id="{4C05B63C-D157-4F5A-858D-9224C3AEDD13}"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sldNum" sz="quarter" idx="10"/>
          </p:nvPr>
        </p:nvSpPr>
        <p:spPr>
          <a:ln/>
        </p:spPr>
        <p:txBody>
          <a:bodyPr/>
          <a:lstStyle>
            <a:lvl1pPr>
              <a:defRPr/>
            </a:lvl1pPr>
          </a:lstStyle>
          <a:p>
            <a:pPr>
              <a:defRPr/>
            </a:pPr>
            <a:fld id="{DA2523DE-DCFD-4422-A8A5-8EBB08FF8F12}"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2" name="Group 2"/>
          <p:cNvGrpSpPr>
            <a:grpSpLocks/>
          </p:cNvGrpSpPr>
          <p:nvPr userDrawn="1"/>
        </p:nvGrpSpPr>
        <p:grpSpPr bwMode="auto">
          <a:xfrm>
            <a:off x="0" y="0"/>
            <a:ext cx="7620000" cy="6858000"/>
            <a:chOff x="0" y="0"/>
            <a:chExt cx="4800" cy="4320"/>
          </a:xfrm>
        </p:grpSpPr>
        <p:grpSp>
          <p:nvGrpSpPr>
            <p:cNvPr id="3" name="Group 3"/>
            <p:cNvGrpSpPr>
              <a:grpSpLocks/>
            </p:cNvGrpSpPr>
            <p:nvPr userDrawn="1"/>
          </p:nvGrpSpPr>
          <p:grpSpPr bwMode="auto">
            <a:xfrm>
              <a:off x="0" y="0"/>
              <a:ext cx="2016" cy="4320"/>
              <a:chOff x="0" y="0"/>
              <a:chExt cx="2016" cy="4320"/>
            </a:xfrm>
          </p:grpSpPr>
          <p:sp>
            <p:nvSpPr>
              <p:cNvPr id="7"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eaLnBrk="0" hangingPunct="0">
                  <a:defRPr/>
                </a:pPr>
                <a:endParaRPr lang="en-US" dirty="0"/>
              </a:p>
            </p:txBody>
          </p:sp>
          <p:sp>
            <p:nvSpPr>
              <p:cNvPr id="8"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eaLnBrk="0" hangingPunct="0">
                  <a:defRPr/>
                </a:pPr>
                <a:endParaRPr lang="en-US" dirty="0"/>
              </a:p>
            </p:txBody>
          </p:sp>
        </p:grpSp>
        <p:grpSp>
          <p:nvGrpSpPr>
            <p:cNvPr id="4" name="Group 6"/>
            <p:cNvGrpSpPr>
              <a:grpSpLocks/>
            </p:cNvGrpSpPr>
            <p:nvPr/>
          </p:nvGrpSpPr>
          <p:grpSpPr bwMode="auto">
            <a:xfrm>
              <a:off x="144" y="1248"/>
              <a:ext cx="4656" cy="201"/>
              <a:chOff x="144" y="1248"/>
              <a:chExt cx="4656" cy="201"/>
            </a:xfrm>
          </p:grpSpPr>
          <p:sp>
            <p:nvSpPr>
              <p:cNvPr id="5"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eaLnBrk="0" hangingPunct="0">
                  <a:defRPr/>
                </a:pPr>
                <a:endParaRPr lang="en-US" dirty="0"/>
              </a:p>
            </p:txBody>
          </p:sp>
          <p:sp>
            <p:nvSpPr>
              <p:cNvPr id="6"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eaLnBrk="0" hangingPunct="0">
                  <a:defRPr/>
                </a:pPr>
                <a:endParaRPr lang="en-US" dirty="0"/>
              </a:p>
            </p:txBody>
          </p:sp>
        </p:grpSp>
      </p:grpSp>
      <p:sp>
        <p:nvSpPr>
          <p:cNvPr id="9" name="Text Box 21"/>
          <p:cNvSpPr txBox="1">
            <a:spLocks noChangeArrowheads="1"/>
          </p:cNvSpPr>
          <p:nvPr userDrawn="1"/>
        </p:nvSpPr>
        <p:spPr bwMode="auto">
          <a:xfrm>
            <a:off x="-3175" y="3276600"/>
            <a:ext cx="492125" cy="2667000"/>
          </a:xfrm>
          <a:prstGeom prst="rect">
            <a:avLst/>
          </a:prstGeom>
          <a:noFill/>
          <a:ln w="9525">
            <a:noFill/>
            <a:miter lim="800000"/>
            <a:headEnd/>
            <a:tailEnd/>
          </a:ln>
          <a:effectLst/>
        </p:spPr>
        <p:txBody>
          <a:bodyPr rot="10800000" vert="eaVert">
            <a:spAutoFit/>
          </a:bodyPr>
          <a:lstStyle/>
          <a:p>
            <a:pPr eaLnBrk="0" hangingPunct="0">
              <a:spcBef>
                <a:spcPct val="50000"/>
              </a:spcBef>
              <a:defRPr/>
            </a:pPr>
            <a:r>
              <a:rPr lang="en-US" sz="2000" b="1" dirty="0"/>
              <a:t>Lesson 1</a:t>
            </a:r>
          </a:p>
        </p:txBody>
      </p:sp>
      <p:sp>
        <p:nvSpPr>
          <p:cNvPr id="10" name="Footer Placeholder 3"/>
          <p:cNvSpPr txBox="1">
            <a:spLocks/>
          </p:cNvSpPr>
          <p:nvPr userDrawn="1"/>
        </p:nvSpPr>
        <p:spPr bwMode="auto">
          <a:xfrm>
            <a:off x="1676400" y="6230938"/>
            <a:ext cx="7164388" cy="474662"/>
          </a:xfrm>
          <a:prstGeom prst="rect">
            <a:avLst/>
          </a:prstGeom>
          <a:noFill/>
          <a:ln w="9525">
            <a:noFill/>
            <a:miter lim="800000"/>
            <a:headEnd/>
            <a:tailEnd/>
          </a:ln>
          <a:effectLst/>
        </p:spPr>
        <p:txBody>
          <a:bodyPr anchor="b"/>
          <a:lstStyle/>
          <a:p>
            <a:pPr algn="r">
              <a:defRPr/>
            </a:pPr>
            <a:r>
              <a:rPr lang="en-US" b="1" dirty="0">
                <a:latin typeface="Arial" pitchFamily="34" charset="0"/>
              </a:rPr>
              <a:t>CLB: MS Office 2007 Companion</a:t>
            </a:r>
          </a:p>
        </p:txBody>
      </p:sp>
      <p:sp>
        <p:nvSpPr>
          <p:cNvPr id="11" name="Text Box 14"/>
          <p:cNvSpPr txBox="1">
            <a:spLocks noChangeArrowheads="1"/>
          </p:cNvSpPr>
          <p:nvPr userDrawn="1"/>
        </p:nvSpPr>
        <p:spPr bwMode="auto">
          <a:xfrm>
            <a:off x="914400" y="6400800"/>
            <a:ext cx="3886200" cy="366713"/>
          </a:xfrm>
          <a:prstGeom prst="rect">
            <a:avLst/>
          </a:prstGeom>
          <a:noFill/>
          <a:ln w="9525">
            <a:noFill/>
            <a:miter lim="800000"/>
            <a:headEnd/>
            <a:tailEnd/>
          </a:ln>
          <a:effectLst/>
        </p:spPr>
        <p:txBody>
          <a:bodyPr>
            <a:spAutoFit/>
          </a:bodyPr>
          <a:lstStyle/>
          <a:p>
            <a:pPr eaLnBrk="0" hangingPunct="0">
              <a:spcBef>
                <a:spcPct val="50000"/>
              </a:spcBef>
              <a:defRPr/>
            </a:pPr>
            <a:r>
              <a:rPr lang="en-US" b="1" dirty="0">
                <a:latin typeface="Arial" pitchFamily="34" charset="0"/>
              </a:rPr>
              <a:t>Campbell</a:t>
            </a:r>
          </a:p>
        </p:txBody>
      </p:sp>
      <p:sp>
        <p:nvSpPr>
          <p:cNvPr id="12" name="Slide Number Placeholder 3"/>
          <p:cNvSpPr>
            <a:spLocks noGrp="1"/>
          </p:cNvSpPr>
          <p:nvPr>
            <p:ph type="sldNum" sz="quarter" idx="10"/>
          </p:nvPr>
        </p:nvSpPr>
        <p:spPr/>
        <p:txBody>
          <a:bodyPr/>
          <a:lstStyle>
            <a:lvl1pPr>
              <a:defRPr/>
            </a:lvl1pPr>
          </a:lstStyle>
          <a:p>
            <a:pPr>
              <a:defRPr/>
            </a:pPr>
            <a:fld id="{656DA629-524D-4295-9D5C-D74AF03A12D8}"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85BF5104-BB51-498E-AC05-D5305DC00A1F}"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CC99D123-D2E2-440F-A703-111A7DAB7127}"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userDrawn="1"/>
        </p:nvGrpSpPr>
        <p:grpSpPr bwMode="auto">
          <a:xfrm>
            <a:off x="0" y="0"/>
            <a:ext cx="7620000" cy="6858000"/>
            <a:chOff x="0" y="0"/>
            <a:chExt cx="4800" cy="4320"/>
          </a:xfrm>
        </p:grpSpPr>
        <p:grpSp>
          <p:nvGrpSpPr>
            <p:cNvPr id="1033" name="Group 3"/>
            <p:cNvGrpSpPr>
              <a:grpSpLocks/>
            </p:cNvGrpSpPr>
            <p:nvPr userDrawn="1"/>
          </p:nvGrpSpPr>
          <p:grpSpPr bwMode="auto">
            <a:xfrm>
              <a:off x="0" y="0"/>
              <a:ext cx="2016" cy="4320"/>
              <a:chOff x="0" y="0"/>
              <a:chExt cx="2016" cy="4320"/>
            </a:xfrm>
          </p:grpSpPr>
          <p:sp>
            <p:nvSpPr>
              <p:cNvPr id="69636"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eaLnBrk="0" hangingPunct="0">
                  <a:defRPr/>
                </a:pPr>
                <a:endParaRPr lang="en-US" dirty="0"/>
              </a:p>
            </p:txBody>
          </p:sp>
          <p:sp>
            <p:nvSpPr>
              <p:cNvPr id="69637"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eaLnBrk="0" hangingPunct="0">
                  <a:defRPr/>
                </a:pPr>
                <a:endParaRPr lang="en-US" dirty="0"/>
              </a:p>
            </p:txBody>
          </p:sp>
        </p:grpSp>
        <p:grpSp>
          <p:nvGrpSpPr>
            <p:cNvPr id="1034" name="Group 6"/>
            <p:cNvGrpSpPr>
              <a:grpSpLocks/>
            </p:cNvGrpSpPr>
            <p:nvPr/>
          </p:nvGrpSpPr>
          <p:grpSpPr bwMode="auto">
            <a:xfrm>
              <a:off x="144" y="1248"/>
              <a:ext cx="4656" cy="201"/>
              <a:chOff x="144" y="1248"/>
              <a:chExt cx="4656" cy="201"/>
            </a:xfrm>
          </p:grpSpPr>
          <p:sp>
            <p:nvSpPr>
              <p:cNvPr id="69639"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eaLnBrk="0" hangingPunct="0">
                  <a:defRPr/>
                </a:pPr>
                <a:endParaRPr lang="en-US" dirty="0"/>
              </a:p>
            </p:txBody>
          </p:sp>
          <p:sp>
            <p:nvSpPr>
              <p:cNvPr id="69640"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eaLnBrk="0" hangingPunct="0">
                  <a:defRPr/>
                </a:pPr>
                <a:endParaRPr lang="en-US" dirty="0"/>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9653" name="Text Box 21"/>
          <p:cNvSpPr txBox="1">
            <a:spLocks noChangeArrowheads="1"/>
          </p:cNvSpPr>
          <p:nvPr userDrawn="1"/>
        </p:nvSpPr>
        <p:spPr bwMode="auto">
          <a:xfrm>
            <a:off x="152451" y="2895600"/>
            <a:ext cx="492443" cy="2667000"/>
          </a:xfrm>
          <a:prstGeom prst="rect">
            <a:avLst/>
          </a:prstGeom>
          <a:noFill/>
          <a:ln w="9525">
            <a:noFill/>
            <a:miter lim="800000"/>
            <a:headEnd/>
            <a:tailEnd/>
          </a:ln>
          <a:effectLst/>
        </p:spPr>
        <p:txBody>
          <a:bodyPr rot="10800000" vert="eaVert">
            <a:spAutoFit/>
          </a:bodyPr>
          <a:lstStyle/>
          <a:p>
            <a:pPr eaLnBrk="0" hangingPunct="0">
              <a:spcBef>
                <a:spcPct val="50000"/>
              </a:spcBef>
              <a:defRPr/>
            </a:pPr>
            <a:r>
              <a:rPr lang="en-US" sz="2000" b="1" baseline="0" dirty="0" smtClean="0"/>
              <a:t>Excel </a:t>
            </a:r>
            <a:r>
              <a:rPr lang="en-US" sz="2000" b="1" dirty="0" smtClean="0"/>
              <a:t>Lesson </a:t>
            </a:r>
            <a:r>
              <a:rPr lang="en-US" sz="2000" b="1" dirty="0" smtClean="0"/>
              <a:t>2</a:t>
            </a:r>
          </a:p>
        </p:txBody>
      </p:sp>
      <p:sp>
        <p:nvSpPr>
          <p:cNvPr id="1039" name="Text Box 15"/>
          <p:cNvSpPr txBox="1">
            <a:spLocks noChangeArrowheads="1"/>
          </p:cNvSpPr>
          <p:nvPr userDrawn="1"/>
        </p:nvSpPr>
        <p:spPr bwMode="auto">
          <a:xfrm>
            <a:off x="838200" y="6324600"/>
            <a:ext cx="3048000" cy="400110"/>
          </a:xfrm>
          <a:prstGeom prst="rect">
            <a:avLst/>
          </a:prstGeom>
          <a:noFill/>
          <a:ln w="9525">
            <a:noFill/>
            <a:miter lim="800000"/>
            <a:headEnd/>
            <a:tailEnd/>
          </a:ln>
          <a:effectLst/>
        </p:spPr>
        <p:txBody>
          <a:bodyPr wrap="square">
            <a:spAutoFit/>
          </a:bodyPr>
          <a:lstStyle/>
          <a:p>
            <a:pPr eaLnBrk="0" hangingPunct="0">
              <a:spcBef>
                <a:spcPct val="50000"/>
              </a:spcBef>
              <a:defRPr/>
            </a:pPr>
            <a:r>
              <a:rPr lang="en-US" sz="2000" b="1" dirty="0" smtClean="0"/>
              <a:t>Pasewark &amp; Pasewark</a:t>
            </a:r>
            <a:endParaRPr lang="en-US" sz="2000" b="1" dirty="0"/>
          </a:p>
        </p:txBody>
      </p:sp>
      <p:sp>
        <p:nvSpPr>
          <p:cNvPr id="1040" name="Text Box 16"/>
          <p:cNvSpPr txBox="1">
            <a:spLocks noChangeArrowheads="1"/>
          </p:cNvSpPr>
          <p:nvPr userDrawn="1"/>
        </p:nvSpPr>
        <p:spPr bwMode="auto">
          <a:xfrm>
            <a:off x="4724400" y="6324600"/>
            <a:ext cx="4267200" cy="369332"/>
          </a:xfrm>
          <a:prstGeom prst="rect">
            <a:avLst/>
          </a:prstGeom>
          <a:noFill/>
          <a:ln w="9525">
            <a:noFill/>
            <a:miter lim="800000"/>
            <a:headEnd/>
            <a:tailEnd/>
          </a:ln>
          <a:effectLst/>
        </p:spPr>
        <p:txBody>
          <a:bodyPr>
            <a:spAutoFit/>
          </a:bodyPr>
          <a:lstStyle/>
          <a:p>
            <a:pPr algn="r" eaLnBrk="0" hangingPunct="0">
              <a:spcBef>
                <a:spcPct val="50000"/>
              </a:spcBef>
              <a:defRPr/>
            </a:pPr>
            <a:r>
              <a:rPr lang="en-US" sz="1800" b="1" kern="1200" dirty="0" smtClean="0">
                <a:solidFill>
                  <a:schemeClr val="tx1"/>
                </a:solidFill>
                <a:latin typeface="Arial" charset="0"/>
                <a:ea typeface="+mn-ea"/>
                <a:cs typeface="+mn-cs"/>
              </a:rPr>
              <a:t>Microsoft Office 2010 Introductory </a:t>
            </a:r>
            <a:endParaRPr lang="en-US" sz="2000" b="1" dirty="0"/>
          </a:p>
        </p:txBody>
      </p:sp>
      <p:pic>
        <p:nvPicPr>
          <p:cNvPr id="15" name="Picture 2"/>
          <p:cNvPicPr>
            <a:picLocks noChangeAspect="1" noChangeArrowheads="1"/>
          </p:cNvPicPr>
          <p:nvPr userDrawn="1"/>
        </p:nvPicPr>
        <p:blipFill>
          <a:blip r:embed="rId14" cstate="print"/>
          <a:srcRect/>
          <a:stretch>
            <a:fillRect/>
          </a:stretch>
        </p:blipFill>
        <p:spPr bwMode="auto">
          <a:xfrm>
            <a:off x="0" y="0"/>
            <a:ext cx="152400" cy="6858000"/>
          </a:xfrm>
          <a:prstGeom prst="rect">
            <a:avLst/>
          </a:prstGeom>
          <a:noFill/>
          <a:ln w="9525">
            <a:noFill/>
            <a:miter lim="800000"/>
            <a:headEnd/>
            <a:tailEnd/>
          </a:ln>
          <a:effectLst/>
        </p:spPr>
      </p:pic>
      <p:sp>
        <p:nvSpPr>
          <p:cNvPr id="69645"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latin typeface="Arial" charset="0"/>
              </a:defRPr>
            </a:lvl1pPr>
          </a:lstStyle>
          <a:p>
            <a:pPr>
              <a:defRPr/>
            </a:pPr>
            <a:fld id="{887C4785-737E-47A6-A3E0-BD606DACAF1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2" r:id="rId1"/>
    <p:sldLayoutId id="2147483681" r:id="rId2"/>
    <p:sldLayoutId id="2147483680" r:id="rId3"/>
    <p:sldLayoutId id="2147483679" r:id="rId4"/>
    <p:sldLayoutId id="2147483678" r:id="rId5"/>
    <p:sldLayoutId id="2147483677" r:id="rId6"/>
    <p:sldLayoutId id="2147483683" r:id="rId7"/>
    <p:sldLayoutId id="2147483676" r:id="rId8"/>
    <p:sldLayoutId id="2147483675" r:id="rId9"/>
    <p:sldLayoutId id="2147483674" r:id="rId10"/>
    <p:sldLayoutId id="2147483673" r:id="rId11"/>
    <p:sldLayoutId id="2147483672" r:id="rId12"/>
  </p:sldLayoutIdLst>
  <p:transition/>
  <p:timing>
    <p:tnLst>
      <p:par>
        <p:cTn id="1" dur="indefinite" restart="never" nodeType="tmRoot"/>
      </p:par>
    </p:tnLst>
  </p:timing>
  <p:hf hdr="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5" name="Rectangle 11"/>
          <p:cNvSpPr>
            <a:spLocks noGrp="1" noChangeArrowheads="1"/>
          </p:cNvSpPr>
          <p:nvPr>
            <p:ph type="sldNum" sz="quarter" idx="10"/>
          </p:nvPr>
        </p:nvSpPr>
        <p:spPr>
          <a:noFill/>
        </p:spPr>
        <p:txBody>
          <a:bodyPr/>
          <a:lstStyle/>
          <a:p>
            <a:fld id="{2A4F936E-69BF-43F9-9510-9E079A8CE8F4}" type="slidenum">
              <a:rPr lang="en-US" smtClean="0"/>
              <a:pPr/>
              <a:t>1</a:t>
            </a:fld>
            <a:endParaRPr lang="en-US" dirty="0" smtClean="0"/>
          </a:p>
        </p:txBody>
      </p:sp>
      <p:sp>
        <p:nvSpPr>
          <p:cNvPr id="16386" name="AutoShape 2"/>
          <p:cNvSpPr>
            <a:spLocks noGrp="1" noChangeArrowheads="1"/>
          </p:cNvSpPr>
          <p:nvPr>
            <p:ph type="ctrTitle"/>
          </p:nvPr>
        </p:nvSpPr>
        <p:spPr/>
        <p:txBody>
          <a:bodyPr/>
          <a:lstStyle/>
          <a:p>
            <a:pPr eaLnBrk="1" hangingPunct="1"/>
            <a:r>
              <a:rPr lang="en-US" sz="3400" dirty="0" smtClean="0"/>
              <a:t>Excel Lesson 2</a:t>
            </a:r>
            <a:br>
              <a:rPr lang="en-US" sz="3400" dirty="0" smtClean="0"/>
            </a:br>
            <a:r>
              <a:rPr lang="en-US" sz="3200" dirty="0" smtClean="0"/>
              <a:t>Changing the Appearance </a:t>
            </a:r>
            <a:br>
              <a:rPr lang="en-US" sz="3200" dirty="0" smtClean="0"/>
            </a:br>
            <a:r>
              <a:rPr lang="en-US" sz="3200" dirty="0" smtClean="0"/>
              <a:t>of a Worksheet</a:t>
            </a:r>
            <a:endParaRPr lang="en-US" sz="3400" dirty="0" smtClean="0"/>
          </a:p>
        </p:txBody>
      </p:sp>
      <p:sp>
        <p:nvSpPr>
          <p:cNvPr id="16387" name="Rectangle 3"/>
          <p:cNvSpPr>
            <a:spLocks noGrp="1" noChangeArrowheads="1"/>
          </p:cNvSpPr>
          <p:nvPr>
            <p:ph type="subTitle" idx="1"/>
          </p:nvPr>
        </p:nvSpPr>
        <p:spPr>
          <a:xfrm>
            <a:off x="4673600" y="2927350"/>
            <a:ext cx="4241800" cy="1822450"/>
          </a:xfrm>
        </p:spPr>
        <p:txBody>
          <a:bodyPr/>
          <a:lstStyle/>
          <a:p>
            <a:pPr eaLnBrk="1" hangingPunct="1"/>
            <a:r>
              <a:rPr lang="en-US" b="1" dirty="0" smtClean="0"/>
              <a:t>Microsoft Office 2010 Introductory</a:t>
            </a:r>
            <a:endParaRPr lang="en-US" dirty="0" smtClean="0"/>
          </a:p>
        </p:txBody>
      </p:sp>
      <p:sp>
        <p:nvSpPr>
          <p:cNvPr id="16388" name="Text Box 6"/>
          <p:cNvSpPr txBox="1">
            <a:spLocks noChangeArrowheads="1"/>
          </p:cNvSpPr>
          <p:nvPr/>
        </p:nvSpPr>
        <p:spPr bwMode="auto">
          <a:xfrm>
            <a:off x="609600" y="6248400"/>
            <a:ext cx="2667000" cy="366713"/>
          </a:xfrm>
          <a:prstGeom prst="rect">
            <a:avLst/>
          </a:prstGeom>
          <a:noFill/>
          <a:ln w="9525">
            <a:noFill/>
            <a:miter lim="800000"/>
            <a:headEnd/>
            <a:tailEnd/>
          </a:ln>
        </p:spPr>
        <p:txBody>
          <a:bodyPr>
            <a:spAutoFit/>
          </a:bodyPr>
          <a:lstStyle/>
          <a:p>
            <a:pPr eaLnBrk="0" hangingPunct="0">
              <a:spcBef>
                <a:spcPct val="50000"/>
              </a:spcBef>
            </a:pPr>
            <a:endParaRPr lang="en-US" dirty="0"/>
          </a:p>
        </p:txBody>
      </p:sp>
      <p:sp>
        <p:nvSpPr>
          <p:cNvPr id="16389" name="Text Box 7"/>
          <p:cNvSpPr txBox="1">
            <a:spLocks noChangeArrowheads="1"/>
          </p:cNvSpPr>
          <p:nvPr/>
        </p:nvSpPr>
        <p:spPr bwMode="auto">
          <a:xfrm>
            <a:off x="685800" y="6324600"/>
            <a:ext cx="3048000" cy="400110"/>
          </a:xfrm>
          <a:prstGeom prst="rect">
            <a:avLst/>
          </a:prstGeom>
          <a:noFill/>
          <a:ln w="9525">
            <a:noFill/>
            <a:miter lim="800000"/>
            <a:headEnd/>
            <a:tailEnd/>
          </a:ln>
        </p:spPr>
        <p:txBody>
          <a:bodyPr wrap="square">
            <a:spAutoFit/>
          </a:bodyPr>
          <a:lstStyle/>
          <a:p>
            <a:pPr eaLnBrk="0" hangingPunct="0">
              <a:spcBef>
                <a:spcPct val="50000"/>
              </a:spcBef>
            </a:pPr>
            <a:r>
              <a:rPr lang="en-US" sz="2000" b="1" dirty="0" smtClean="0"/>
              <a:t>Pasewark &amp; Pasewark</a:t>
            </a:r>
            <a:endParaRPr lang="en-US" sz="2000" b="1"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3"/>
          <p:cNvSpPr>
            <a:spLocks noGrp="1" noChangeArrowheads="1"/>
          </p:cNvSpPr>
          <p:nvPr>
            <p:ph type="sldNum" sz="quarter" idx="10"/>
          </p:nvPr>
        </p:nvSpPr>
        <p:spPr>
          <a:noFill/>
        </p:spPr>
        <p:txBody>
          <a:bodyPr/>
          <a:lstStyle/>
          <a:p>
            <a:fld id="{528E6C53-A1D8-44F5-AC19-CCADA6C6CFA2}" type="slidenum">
              <a:rPr lang="en-US" smtClean="0"/>
              <a:pPr/>
              <a:t>10</a:t>
            </a:fld>
            <a:endParaRPr lang="en-US" dirty="0" smtClean="0"/>
          </a:p>
        </p:txBody>
      </p:sp>
      <p:sp>
        <p:nvSpPr>
          <p:cNvPr id="2355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8C670429-15F8-4329-95CB-2760F1C104AF}" type="slidenum">
              <a:rPr lang="en-US" sz="2600" b="1">
                <a:solidFill>
                  <a:schemeClr val="bg1"/>
                </a:solidFill>
              </a:rPr>
              <a:pPr/>
              <a:t>10</a:t>
            </a:fld>
            <a:endParaRPr lang="en-US" sz="2600" b="1" dirty="0">
              <a:solidFill>
                <a:schemeClr val="bg1"/>
              </a:solidFill>
            </a:endParaRPr>
          </a:p>
        </p:txBody>
      </p:sp>
      <p:sp>
        <p:nvSpPr>
          <p:cNvPr id="23555" name="Title 1"/>
          <p:cNvSpPr>
            <a:spLocks noGrp="1"/>
          </p:cNvSpPr>
          <p:nvPr>
            <p:ph type="title"/>
          </p:nvPr>
        </p:nvSpPr>
        <p:spPr/>
        <p:txBody>
          <a:bodyPr/>
          <a:lstStyle/>
          <a:p>
            <a:pPr eaLnBrk="1" hangingPunct="1"/>
            <a:r>
              <a:rPr lang="en-US" dirty="0" smtClean="0"/>
              <a:t>Positioning Data Within a Cell (continued)</a:t>
            </a:r>
          </a:p>
        </p:txBody>
      </p:sp>
      <p:sp>
        <p:nvSpPr>
          <p:cNvPr id="23556" name="Rectangle 7"/>
          <p:cNvSpPr>
            <a:spLocks noGrp="1" noChangeArrowheads="1"/>
          </p:cNvSpPr>
          <p:nvPr>
            <p:ph type="body" sz="half" idx="4294967295"/>
          </p:nvPr>
        </p:nvSpPr>
        <p:spPr>
          <a:xfrm>
            <a:off x="838200" y="2362200"/>
            <a:ext cx="7693025" cy="4191000"/>
          </a:xfrm>
        </p:spPr>
        <p:txBody>
          <a:bodyPr>
            <a:normAutofit lnSpcReduction="10000"/>
          </a:bodyPr>
          <a:lstStyle/>
          <a:p>
            <a:pPr>
              <a:spcBef>
                <a:spcPts val="300"/>
              </a:spcBef>
            </a:pPr>
            <a:r>
              <a:rPr lang="en-US" dirty="0" smtClean="0"/>
              <a:t>You can </a:t>
            </a:r>
            <a:r>
              <a:rPr lang="en-US" b="1" dirty="0" smtClean="0"/>
              <a:t>align</a:t>
            </a:r>
            <a:r>
              <a:rPr lang="en-US" dirty="0" smtClean="0"/>
              <a:t> the contents of a cell horizontally and vertically within the cell. To change the </a:t>
            </a:r>
            <a:r>
              <a:rPr lang="en-US" b="1" dirty="0" smtClean="0"/>
              <a:t>alignment</a:t>
            </a:r>
            <a:r>
              <a:rPr lang="en-US" dirty="0" smtClean="0"/>
              <a:t> of a cell, select the cell and then click an alignment button on the Home tab.</a:t>
            </a:r>
          </a:p>
          <a:p>
            <a:pPr>
              <a:spcBef>
                <a:spcPts val="300"/>
              </a:spcBef>
            </a:pPr>
            <a:r>
              <a:rPr lang="en-US" dirty="0" smtClean="0"/>
              <a:t>You can also </a:t>
            </a:r>
            <a:r>
              <a:rPr lang="en-US" b="1" dirty="0" smtClean="0"/>
              <a:t>merge</a:t>
            </a:r>
            <a:r>
              <a:rPr lang="en-US" dirty="0" smtClean="0"/>
              <a:t> cells which combines them into one cell.</a:t>
            </a:r>
          </a:p>
          <a:p>
            <a:pPr>
              <a:spcBef>
                <a:spcPts val="300"/>
              </a:spcBef>
            </a:pPr>
            <a:r>
              <a:rPr lang="en-US" b="1" dirty="0" smtClean="0"/>
              <a:t>Indent</a:t>
            </a:r>
            <a:r>
              <a:rPr lang="en-US" dirty="0" smtClean="0"/>
              <a:t> data within cells by using the Increase Indent and Decrease Indent buttons on the Home tab.</a:t>
            </a:r>
          </a:p>
        </p:txBody>
      </p:sp>
      <p:sp>
        <p:nvSpPr>
          <p:cNvPr id="23557"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3A344EB1-7539-4EC3-B65C-005E167CAC81}" type="slidenum">
              <a:rPr lang="en-US" sz="2600" b="1">
                <a:solidFill>
                  <a:schemeClr val="bg1"/>
                </a:solidFill>
              </a:rPr>
              <a:pPr/>
              <a:t>10</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3"/>
          <p:cNvSpPr>
            <a:spLocks noGrp="1" noChangeArrowheads="1"/>
          </p:cNvSpPr>
          <p:nvPr>
            <p:ph type="sldNum" sz="quarter" idx="10"/>
          </p:nvPr>
        </p:nvSpPr>
        <p:spPr>
          <a:noFill/>
        </p:spPr>
        <p:txBody>
          <a:bodyPr/>
          <a:lstStyle/>
          <a:p>
            <a:fld id="{528E6C53-A1D8-44F5-AC19-CCADA6C6CFA2}" type="slidenum">
              <a:rPr lang="en-US" smtClean="0"/>
              <a:pPr/>
              <a:t>11</a:t>
            </a:fld>
            <a:endParaRPr lang="en-US" dirty="0" smtClean="0"/>
          </a:p>
        </p:txBody>
      </p:sp>
      <p:sp>
        <p:nvSpPr>
          <p:cNvPr id="2355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8C670429-15F8-4329-95CB-2760F1C104AF}" type="slidenum">
              <a:rPr lang="en-US" sz="2600" b="1">
                <a:solidFill>
                  <a:schemeClr val="bg1"/>
                </a:solidFill>
              </a:rPr>
              <a:pPr/>
              <a:t>11</a:t>
            </a:fld>
            <a:endParaRPr lang="en-US" sz="2600" b="1" dirty="0">
              <a:solidFill>
                <a:schemeClr val="bg1"/>
              </a:solidFill>
            </a:endParaRPr>
          </a:p>
        </p:txBody>
      </p:sp>
      <p:sp>
        <p:nvSpPr>
          <p:cNvPr id="23555" name="Title 1"/>
          <p:cNvSpPr>
            <a:spLocks noGrp="1"/>
          </p:cNvSpPr>
          <p:nvPr>
            <p:ph type="title"/>
          </p:nvPr>
        </p:nvSpPr>
        <p:spPr/>
        <p:txBody>
          <a:bodyPr/>
          <a:lstStyle/>
          <a:p>
            <a:pPr eaLnBrk="1" hangingPunct="1"/>
            <a:r>
              <a:rPr lang="en-US" dirty="0" smtClean="0"/>
              <a:t>Positioning Data Within a Cell (continued)</a:t>
            </a:r>
          </a:p>
        </p:txBody>
      </p:sp>
      <p:sp>
        <p:nvSpPr>
          <p:cNvPr id="23556" name="Rectangle 7"/>
          <p:cNvSpPr>
            <a:spLocks noGrp="1" noChangeArrowheads="1"/>
          </p:cNvSpPr>
          <p:nvPr>
            <p:ph type="body" sz="half" idx="4294967295"/>
          </p:nvPr>
        </p:nvSpPr>
        <p:spPr>
          <a:xfrm>
            <a:off x="838200" y="2362200"/>
            <a:ext cx="7693025" cy="4191000"/>
          </a:xfrm>
        </p:spPr>
        <p:txBody>
          <a:bodyPr>
            <a:normAutofit/>
          </a:bodyPr>
          <a:lstStyle/>
          <a:p>
            <a:r>
              <a:rPr lang="en-US" dirty="0" smtClean="0"/>
              <a:t>You can change a cell’s text </a:t>
            </a:r>
            <a:r>
              <a:rPr lang="en-US" b="1" dirty="0" smtClean="0"/>
              <a:t>orientation</a:t>
            </a:r>
            <a:r>
              <a:rPr lang="en-US" dirty="0" smtClean="0"/>
              <a:t>.</a:t>
            </a:r>
          </a:p>
          <a:p>
            <a:r>
              <a:rPr lang="en-US" dirty="0" smtClean="0"/>
              <a:t>Text that </a:t>
            </a:r>
            <a:r>
              <a:rPr lang="en-US" dirty="0" smtClean="0"/>
              <a:t>doesn’t </a:t>
            </a:r>
            <a:r>
              <a:rPr lang="en-US" dirty="0" smtClean="0"/>
              <a:t>fit in a cell is displayed in the next cell, if empty. If the next cell contains data, any text that does not fit is </a:t>
            </a:r>
            <a:r>
              <a:rPr lang="en-US" b="1" dirty="0" smtClean="0"/>
              <a:t>truncated</a:t>
            </a:r>
            <a:r>
              <a:rPr lang="en-US" dirty="0" smtClean="0"/>
              <a:t>, or hidden from view. </a:t>
            </a:r>
          </a:p>
          <a:p>
            <a:r>
              <a:rPr lang="en-US" dirty="0" smtClean="0"/>
              <a:t>To see all the text stored in a cell you can </a:t>
            </a:r>
            <a:r>
              <a:rPr lang="en-US" b="1" dirty="0" smtClean="0"/>
              <a:t>wrap text</a:t>
            </a:r>
            <a:r>
              <a:rPr lang="en-US" dirty="0" smtClean="0"/>
              <a:t>. The row height increases to display additional lines.</a:t>
            </a:r>
          </a:p>
          <a:p>
            <a:endParaRPr lang="en-US" dirty="0" smtClean="0"/>
          </a:p>
        </p:txBody>
      </p:sp>
      <p:sp>
        <p:nvSpPr>
          <p:cNvPr id="23557"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3A344EB1-7539-4EC3-B65C-005E167CAC81}" type="slidenum">
              <a:rPr lang="en-US" sz="2600" b="1">
                <a:solidFill>
                  <a:schemeClr val="bg1"/>
                </a:solidFill>
              </a:rPr>
              <a:pPr/>
              <a:t>11</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3"/>
          <p:cNvSpPr>
            <a:spLocks noGrp="1" noChangeArrowheads="1"/>
          </p:cNvSpPr>
          <p:nvPr>
            <p:ph type="sldNum" sz="quarter" idx="10"/>
          </p:nvPr>
        </p:nvSpPr>
        <p:spPr>
          <a:noFill/>
        </p:spPr>
        <p:txBody>
          <a:bodyPr/>
          <a:lstStyle/>
          <a:p>
            <a:fld id="{528E6C53-A1D8-44F5-AC19-CCADA6C6CFA2}" type="slidenum">
              <a:rPr lang="en-US" smtClean="0"/>
              <a:pPr/>
              <a:t>12</a:t>
            </a:fld>
            <a:endParaRPr lang="en-US" dirty="0" smtClean="0"/>
          </a:p>
        </p:txBody>
      </p:sp>
      <p:sp>
        <p:nvSpPr>
          <p:cNvPr id="2355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8C670429-15F8-4329-95CB-2760F1C104AF}" type="slidenum">
              <a:rPr lang="en-US" sz="2600" b="1">
                <a:solidFill>
                  <a:schemeClr val="bg1"/>
                </a:solidFill>
              </a:rPr>
              <a:pPr/>
              <a:t>12</a:t>
            </a:fld>
            <a:endParaRPr lang="en-US" sz="2600" b="1" dirty="0">
              <a:solidFill>
                <a:schemeClr val="bg1"/>
              </a:solidFill>
            </a:endParaRPr>
          </a:p>
        </p:txBody>
      </p:sp>
      <p:sp>
        <p:nvSpPr>
          <p:cNvPr id="23555" name="Title 1"/>
          <p:cNvSpPr>
            <a:spLocks noGrp="1"/>
          </p:cNvSpPr>
          <p:nvPr>
            <p:ph type="title"/>
          </p:nvPr>
        </p:nvSpPr>
        <p:spPr/>
        <p:txBody>
          <a:bodyPr/>
          <a:lstStyle/>
          <a:p>
            <a:pPr eaLnBrk="1" hangingPunct="1"/>
            <a:r>
              <a:rPr lang="en-US" dirty="0" smtClean="0"/>
              <a:t>Changing the Appearance of Cells</a:t>
            </a:r>
          </a:p>
        </p:txBody>
      </p:sp>
      <p:sp>
        <p:nvSpPr>
          <p:cNvPr id="23556" name="Rectangle 7"/>
          <p:cNvSpPr>
            <a:spLocks noGrp="1" noChangeArrowheads="1"/>
          </p:cNvSpPr>
          <p:nvPr>
            <p:ph type="body" sz="half" idx="4294967295"/>
          </p:nvPr>
        </p:nvSpPr>
        <p:spPr>
          <a:xfrm>
            <a:off x="838200" y="2286000"/>
            <a:ext cx="7693025" cy="4267200"/>
          </a:xfrm>
        </p:spPr>
        <p:txBody>
          <a:bodyPr>
            <a:normAutofit fontScale="92500"/>
          </a:bodyPr>
          <a:lstStyle/>
          <a:p>
            <a:r>
              <a:rPr lang="en-US" sz="3000" dirty="0" smtClean="0"/>
              <a:t>A </a:t>
            </a:r>
            <a:r>
              <a:rPr lang="en-US" sz="3000" b="1" dirty="0" smtClean="0"/>
              <a:t>theme</a:t>
            </a:r>
            <a:r>
              <a:rPr lang="en-US" sz="3000" dirty="0" smtClean="0"/>
              <a:t> is a preset collection of design elements, including fonts, colors, and effects. </a:t>
            </a:r>
          </a:p>
          <a:p>
            <a:r>
              <a:rPr lang="en-US" sz="3000" dirty="0" smtClean="0"/>
              <a:t>As you format cells, </a:t>
            </a:r>
            <a:r>
              <a:rPr lang="en-US" sz="3000" b="1" dirty="0" smtClean="0"/>
              <a:t>Live Preview </a:t>
            </a:r>
            <a:r>
              <a:rPr lang="en-US" sz="3000" dirty="0" smtClean="0"/>
              <a:t>shows the results of the different formatting options.</a:t>
            </a:r>
          </a:p>
          <a:p>
            <a:r>
              <a:rPr lang="en-US" sz="3000" dirty="0" smtClean="0"/>
              <a:t>A </a:t>
            </a:r>
            <a:r>
              <a:rPr lang="en-US" sz="3000" b="1" dirty="0" smtClean="0"/>
              <a:t>font</a:t>
            </a:r>
            <a:r>
              <a:rPr lang="en-US" sz="3000" dirty="0" smtClean="0"/>
              <a:t> is the design of text. The default font for cells is Calibri. </a:t>
            </a:r>
          </a:p>
          <a:p>
            <a:r>
              <a:rPr lang="en-US" sz="3000" b="1" dirty="0" smtClean="0"/>
              <a:t>Font size </a:t>
            </a:r>
            <a:r>
              <a:rPr lang="en-US" sz="3000" dirty="0" smtClean="0"/>
              <a:t>determines the height of characters in </a:t>
            </a:r>
            <a:r>
              <a:rPr lang="en-US" sz="3000" b="1" dirty="0" smtClean="0"/>
              <a:t>points</a:t>
            </a:r>
            <a:r>
              <a:rPr lang="en-US" sz="3000" dirty="0" smtClean="0"/>
              <a:t> (default size for cells is 11 points).</a:t>
            </a:r>
          </a:p>
          <a:p>
            <a:endParaRPr lang="en-US" dirty="0" smtClean="0"/>
          </a:p>
        </p:txBody>
      </p:sp>
      <p:sp>
        <p:nvSpPr>
          <p:cNvPr id="23557"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3A344EB1-7539-4EC3-B65C-005E167CAC81}" type="slidenum">
              <a:rPr lang="en-US" sz="2600" b="1">
                <a:solidFill>
                  <a:schemeClr val="bg1"/>
                </a:solidFill>
              </a:rPr>
              <a:pPr/>
              <a:t>12</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the Appearance of Cells (continued)</a:t>
            </a:r>
            <a:endParaRPr lang="en-US" dirty="0"/>
          </a:p>
        </p:txBody>
      </p:sp>
      <p:sp>
        <p:nvSpPr>
          <p:cNvPr id="3" name="Content Placeholder 2"/>
          <p:cNvSpPr>
            <a:spLocks noGrp="1"/>
          </p:cNvSpPr>
          <p:nvPr>
            <p:ph idx="1"/>
          </p:nvPr>
        </p:nvSpPr>
        <p:spPr/>
        <p:txBody>
          <a:bodyPr/>
          <a:lstStyle/>
          <a:p>
            <a:r>
              <a:rPr lang="en-US" sz="2400" dirty="0" smtClean="0"/>
              <a:t>Font gallery</a:t>
            </a:r>
            <a:endParaRPr lang="en-US" sz="2400"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13</a:t>
            </a:fld>
            <a:endParaRPr lang="en-US" dirty="0"/>
          </a:p>
        </p:txBody>
      </p:sp>
      <p:pic>
        <p:nvPicPr>
          <p:cNvPr id="1027" name="Picture 3"/>
          <p:cNvPicPr>
            <a:picLocks noChangeAspect="1" noChangeArrowheads="1"/>
          </p:cNvPicPr>
          <p:nvPr/>
        </p:nvPicPr>
        <p:blipFill>
          <a:blip r:embed="rId2"/>
          <a:srcRect/>
          <a:stretch>
            <a:fillRect/>
          </a:stretch>
        </p:blipFill>
        <p:spPr bwMode="auto">
          <a:xfrm>
            <a:off x="3145238" y="2362200"/>
            <a:ext cx="4449362" cy="39624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3"/>
          <p:cNvSpPr>
            <a:spLocks noGrp="1" noChangeArrowheads="1"/>
          </p:cNvSpPr>
          <p:nvPr>
            <p:ph type="sldNum" sz="quarter" idx="10"/>
          </p:nvPr>
        </p:nvSpPr>
        <p:spPr>
          <a:noFill/>
        </p:spPr>
        <p:txBody>
          <a:bodyPr/>
          <a:lstStyle/>
          <a:p>
            <a:fld id="{528E6C53-A1D8-44F5-AC19-CCADA6C6CFA2}" type="slidenum">
              <a:rPr lang="en-US" smtClean="0"/>
              <a:pPr/>
              <a:t>14</a:t>
            </a:fld>
            <a:endParaRPr lang="en-US" dirty="0" smtClean="0"/>
          </a:p>
        </p:txBody>
      </p:sp>
      <p:sp>
        <p:nvSpPr>
          <p:cNvPr id="2355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8C670429-15F8-4329-95CB-2760F1C104AF}" type="slidenum">
              <a:rPr lang="en-US" sz="2600" b="1">
                <a:solidFill>
                  <a:schemeClr val="bg1"/>
                </a:solidFill>
              </a:rPr>
              <a:pPr/>
              <a:t>14</a:t>
            </a:fld>
            <a:endParaRPr lang="en-US" sz="2600" b="1" dirty="0">
              <a:solidFill>
                <a:schemeClr val="bg1"/>
              </a:solidFill>
            </a:endParaRPr>
          </a:p>
        </p:txBody>
      </p:sp>
      <p:sp>
        <p:nvSpPr>
          <p:cNvPr id="23555" name="Title 1"/>
          <p:cNvSpPr>
            <a:spLocks noGrp="1"/>
          </p:cNvSpPr>
          <p:nvPr>
            <p:ph type="title"/>
          </p:nvPr>
        </p:nvSpPr>
        <p:spPr/>
        <p:txBody>
          <a:bodyPr/>
          <a:lstStyle/>
          <a:p>
            <a:pPr eaLnBrk="1" hangingPunct="1"/>
            <a:r>
              <a:rPr lang="en-US" dirty="0" smtClean="0"/>
              <a:t>Changing the Appearance of Cells (continued)</a:t>
            </a:r>
          </a:p>
        </p:txBody>
      </p:sp>
      <p:sp>
        <p:nvSpPr>
          <p:cNvPr id="23556" name="Rectangle 7"/>
          <p:cNvSpPr>
            <a:spLocks noGrp="1" noChangeArrowheads="1"/>
          </p:cNvSpPr>
          <p:nvPr>
            <p:ph type="body" sz="half" idx="4294967295"/>
          </p:nvPr>
        </p:nvSpPr>
        <p:spPr>
          <a:xfrm>
            <a:off x="838200" y="2362200"/>
            <a:ext cx="7693025" cy="4267200"/>
          </a:xfrm>
        </p:spPr>
        <p:txBody>
          <a:bodyPr>
            <a:normAutofit/>
          </a:bodyPr>
          <a:lstStyle/>
          <a:p>
            <a:r>
              <a:rPr lang="en-US" sz="2600" dirty="0" smtClean="0"/>
              <a:t>Bold, italic, and underlining can add emphasis to the contents of a cell. These features are referred to as </a:t>
            </a:r>
            <a:r>
              <a:rPr lang="en-US" sz="2600" b="1" dirty="0" smtClean="0"/>
              <a:t>font styles</a:t>
            </a:r>
            <a:r>
              <a:rPr lang="en-US" sz="2600" dirty="0" smtClean="0"/>
              <a:t>.</a:t>
            </a:r>
          </a:p>
          <a:p>
            <a:r>
              <a:rPr lang="en-US" sz="2600" dirty="0" smtClean="0"/>
              <a:t>You can use color to emphasize cells. The default font color is black and the default </a:t>
            </a:r>
            <a:r>
              <a:rPr lang="en-US" sz="2600" b="1" dirty="0" smtClean="0"/>
              <a:t>fill </a:t>
            </a:r>
            <a:r>
              <a:rPr lang="en-US" sz="2600" dirty="0" smtClean="0"/>
              <a:t>(background) color is white. Both colors can be changed.</a:t>
            </a:r>
          </a:p>
          <a:p>
            <a:r>
              <a:rPr lang="en-US" sz="2600" dirty="0" smtClean="0"/>
              <a:t>You can add emphasis to a cell by applying a </a:t>
            </a:r>
            <a:r>
              <a:rPr lang="en-US" sz="2600" b="1" dirty="0" smtClean="0"/>
              <a:t>border</a:t>
            </a:r>
            <a:r>
              <a:rPr lang="en-US" sz="2600" dirty="0" smtClean="0"/>
              <a:t> (or line) around its edges.</a:t>
            </a:r>
          </a:p>
        </p:txBody>
      </p:sp>
      <p:sp>
        <p:nvSpPr>
          <p:cNvPr id="23557"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3A344EB1-7539-4EC3-B65C-005E167CAC81}" type="slidenum">
              <a:rPr lang="en-US" sz="2600" b="1">
                <a:solidFill>
                  <a:schemeClr val="bg1"/>
                </a:solidFill>
              </a:rPr>
              <a:pPr/>
              <a:t>14</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3"/>
          <p:cNvSpPr>
            <a:spLocks noGrp="1" noChangeArrowheads="1"/>
          </p:cNvSpPr>
          <p:nvPr>
            <p:ph type="sldNum" sz="quarter" idx="10"/>
          </p:nvPr>
        </p:nvSpPr>
        <p:spPr>
          <a:noFill/>
        </p:spPr>
        <p:txBody>
          <a:bodyPr/>
          <a:lstStyle/>
          <a:p>
            <a:fld id="{528E6C53-A1D8-44F5-AC19-CCADA6C6CFA2}" type="slidenum">
              <a:rPr lang="en-US" smtClean="0"/>
              <a:pPr/>
              <a:t>15</a:t>
            </a:fld>
            <a:endParaRPr lang="en-US" dirty="0" smtClean="0"/>
          </a:p>
        </p:txBody>
      </p:sp>
      <p:sp>
        <p:nvSpPr>
          <p:cNvPr id="2355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8C670429-15F8-4329-95CB-2760F1C104AF}" type="slidenum">
              <a:rPr lang="en-US" sz="2600" b="1">
                <a:solidFill>
                  <a:schemeClr val="bg1"/>
                </a:solidFill>
              </a:rPr>
              <a:pPr/>
              <a:t>15</a:t>
            </a:fld>
            <a:endParaRPr lang="en-US" sz="2600" b="1" dirty="0">
              <a:solidFill>
                <a:schemeClr val="bg1"/>
              </a:solidFill>
            </a:endParaRPr>
          </a:p>
        </p:txBody>
      </p:sp>
      <p:sp>
        <p:nvSpPr>
          <p:cNvPr id="23555" name="Title 1"/>
          <p:cNvSpPr>
            <a:spLocks noGrp="1"/>
          </p:cNvSpPr>
          <p:nvPr>
            <p:ph type="title"/>
          </p:nvPr>
        </p:nvSpPr>
        <p:spPr/>
        <p:txBody>
          <a:bodyPr/>
          <a:lstStyle/>
          <a:p>
            <a:pPr eaLnBrk="1" hangingPunct="1"/>
            <a:r>
              <a:rPr lang="en-US" dirty="0" smtClean="0"/>
              <a:t>Changing the Appearance of Cells (continued)</a:t>
            </a:r>
          </a:p>
        </p:txBody>
      </p:sp>
      <p:sp>
        <p:nvSpPr>
          <p:cNvPr id="23556" name="Rectangle 7"/>
          <p:cNvSpPr>
            <a:spLocks noGrp="1" noChangeArrowheads="1"/>
          </p:cNvSpPr>
          <p:nvPr>
            <p:ph type="body" sz="half" idx="4294967295"/>
          </p:nvPr>
        </p:nvSpPr>
        <p:spPr>
          <a:xfrm>
            <a:off x="838200" y="2362200"/>
            <a:ext cx="7693025" cy="4267200"/>
          </a:xfrm>
        </p:spPr>
        <p:txBody>
          <a:bodyPr>
            <a:normAutofit/>
          </a:bodyPr>
          <a:lstStyle/>
          <a:p>
            <a:r>
              <a:rPr lang="en-US" b="1" dirty="0" smtClean="0"/>
              <a:t>Number formats </a:t>
            </a:r>
            <a:r>
              <a:rPr lang="en-US" dirty="0" smtClean="0"/>
              <a:t>change the way data looks in a cell. The actual content you entered is not changed. </a:t>
            </a:r>
          </a:p>
          <a:p>
            <a:r>
              <a:rPr lang="en-US" dirty="0" smtClean="0"/>
              <a:t>The default number format is General, which displays numbers the way you enter them.</a:t>
            </a:r>
          </a:p>
        </p:txBody>
      </p:sp>
      <p:sp>
        <p:nvSpPr>
          <p:cNvPr id="23557"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3A344EB1-7539-4EC3-B65C-005E167CAC81}" type="slidenum">
              <a:rPr lang="en-US" sz="2600" b="1">
                <a:solidFill>
                  <a:schemeClr val="bg1"/>
                </a:solidFill>
              </a:rPr>
              <a:pPr/>
              <a:t>15</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the Appearance of Cells (continued)</a:t>
            </a:r>
            <a:endParaRPr lang="en-US" dirty="0"/>
          </a:p>
        </p:txBody>
      </p:sp>
      <p:sp>
        <p:nvSpPr>
          <p:cNvPr id="3" name="Content Placeholder 2"/>
          <p:cNvSpPr>
            <a:spLocks noGrp="1"/>
          </p:cNvSpPr>
          <p:nvPr>
            <p:ph idx="1"/>
          </p:nvPr>
        </p:nvSpPr>
        <p:spPr/>
        <p:txBody>
          <a:bodyPr/>
          <a:lstStyle/>
          <a:p>
            <a:r>
              <a:rPr lang="en-US" sz="2200" dirty="0" smtClean="0"/>
              <a:t>Number formats</a:t>
            </a:r>
            <a:endParaRPr lang="en-US" sz="2200"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16</a:t>
            </a:fld>
            <a:endParaRPr lang="en-US" dirty="0"/>
          </a:p>
        </p:txBody>
      </p:sp>
      <p:pic>
        <p:nvPicPr>
          <p:cNvPr id="2050" name="Picture 2"/>
          <p:cNvPicPr>
            <a:picLocks noChangeAspect="1" noChangeArrowheads="1"/>
          </p:cNvPicPr>
          <p:nvPr/>
        </p:nvPicPr>
        <p:blipFill>
          <a:blip r:embed="rId2"/>
          <a:srcRect/>
          <a:stretch>
            <a:fillRect/>
          </a:stretch>
        </p:blipFill>
        <p:spPr bwMode="auto">
          <a:xfrm>
            <a:off x="3352800" y="2438399"/>
            <a:ext cx="5272087" cy="3671811"/>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3"/>
          <p:cNvSpPr>
            <a:spLocks noGrp="1" noChangeArrowheads="1"/>
          </p:cNvSpPr>
          <p:nvPr>
            <p:ph type="sldNum" sz="quarter" idx="10"/>
          </p:nvPr>
        </p:nvSpPr>
        <p:spPr>
          <a:noFill/>
        </p:spPr>
        <p:txBody>
          <a:bodyPr/>
          <a:lstStyle/>
          <a:p>
            <a:fld id="{528E6C53-A1D8-44F5-AC19-CCADA6C6CFA2}" type="slidenum">
              <a:rPr lang="en-US" smtClean="0"/>
              <a:pPr/>
              <a:t>17</a:t>
            </a:fld>
            <a:endParaRPr lang="en-US" dirty="0" smtClean="0"/>
          </a:p>
        </p:txBody>
      </p:sp>
      <p:sp>
        <p:nvSpPr>
          <p:cNvPr id="2355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8C670429-15F8-4329-95CB-2760F1C104AF}" type="slidenum">
              <a:rPr lang="en-US" sz="2600" b="1">
                <a:solidFill>
                  <a:schemeClr val="bg1"/>
                </a:solidFill>
              </a:rPr>
              <a:pPr/>
              <a:t>17</a:t>
            </a:fld>
            <a:endParaRPr lang="en-US" sz="2600" b="1" dirty="0">
              <a:solidFill>
                <a:schemeClr val="bg1"/>
              </a:solidFill>
            </a:endParaRPr>
          </a:p>
        </p:txBody>
      </p:sp>
      <p:sp>
        <p:nvSpPr>
          <p:cNvPr id="23555" name="Title 1"/>
          <p:cNvSpPr>
            <a:spLocks noGrp="1"/>
          </p:cNvSpPr>
          <p:nvPr>
            <p:ph type="title"/>
          </p:nvPr>
        </p:nvSpPr>
        <p:spPr/>
        <p:txBody>
          <a:bodyPr/>
          <a:lstStyle/>
          <a:p>
            <a:pPr eaLnBrk="1" hangingPunct="1"/>
            <a:r>
              <a:rPr lang="en-US" dirty="0" smtClean="0"/>
              <a:t>Changing the Appearance of Cells (continued)</a:t>
            </a:r>
          </a:p>
        </p:txBody>
      </p:sp>
      <p:sp>
        <p:nvSpPr>
          <p:cNvPr id="23556" name="Rectangle 7"/>
          <p:cNvSpPr>
            <a:spLocks noGrp="1" noChangeArrowheads="1"/>
          </p:cNvSpPr>
          <p:nvPr>
            <p:ph type="body" sz="half" idx="4294967295"/>
          </p:nvPr>
        </p:nvSpPr>
        <p:spPr>
          <a:xfrm>
            <a:off x="838200" y="2362200"/>
            <a:ext cx="7693025" cy="4267200"/>
          </a:xfrm>
        </p:spPr>
        <p:txBody>
          <a:bodyPr>
            <a:normAutofit/>
          </a:bodyPr>
          <a:lstStyle/>
          <a:p>
            <a:r>
              <a:rPr lang="en-US" dirty="0" smtClean="0">
                <a:latin typeface="TimesLTStd-Roman"/>
              </a:rPr>
              <a:t>The </a:t>
            </a:r>
            <a:r>
              <a:rPr lang="en-US" b="1" dirty="0" smtClean="0">
                <a:latin typeface="TimesLTStd-Roman"/>
              </a:rPr>
              <a:t>Format Painter </a:t>
            </a:r>
            <a:r>
              <a:rPr lang="en-US" dirty="0" smtClean="0">
                <a:latin typeface="TimesLTStd-Roman"/>
              </a:rPr>
              <a:t>enables you to copy formatting from one cell and paste it to other cells without pasting the first cell’s contents.</a:t>
            </a:r>
          </a:p>
          <a:p>
            <a:r>
              <a:rPr lang="en-US" dirty="0" smtClean="0"/>
              <a:t>The format cells dialog box provides access to all the formatting options available on the ribbon, as well as some additional options.</a:t>
            </a:r>
          </a:p>
        </p:txBody>
      </p:sp>
      <p:sp>
        <p:nvSpPr>
          <p:cNvPr id="23557"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3A344EB1-7539-4EC3-B65C-005E167CAC81}" type="slidenum">
              <a:rPr lang="en-US" sz="2600" b="1">
                <a:solidFill>
                  <a:schemeClr val="bg1"/>
                </a:solidFill>
              </a:rPr>
              <a:pPr/>
              <a:t>17</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3"/>
          <p:cNvSpPr>
            <a:spLocks noGrp="1" noChangeArrowheads="1"/>
          </p:cNvSpPr>
          <p:nvPr>
            <p:ph type="sldNum" sz="quarter" idx="10"/>
          </p:nvPr>
        </p:nvSpPr>
        <p:spPr>
          <a:noFill/>
        </p:spPr>
        <p:txBody>
          <a:bodyPr/>
          <a:lstStyle/>
          <a:p>
            <a:fld id="{528E6C53-A1D8-44F5-AC19-CCADA6C6CFA2}" type="slidenum">
              <a:rPr lang="en-US" smtClean="0"/>
              <a:pPr/>
              <a:t>18</a:t>
            </a:fld>
            <a:endParaRPr lang="en-US" dirty="0" smtClean="0"/>
          </a:p>
        </p:txBody>
      </p:sp>
      <p:sp>
        <p:nvSpPr>
          <p:cNvPr id="2355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8C670429-15F8-4329-95CB-2760F1C104AF}" type="slidenum">
              <a:rPr lang="en-US" sz="2600" b="1">
                <a:solidFill>
                  <a:schemeClr val="bg1"/>
                </a:solidFill>
              </a:rPr>
              <a:pPr/>
              <a:t>18</a:t>
            </a:fld>
            <a:endParaRPr lang="en-US" sz="2600" b="1" dirty="0">
              <a:solidFill>
                <a:schemeClr val="bg1"/>
              </a:solidFill>
            </a:endParaRPr>
          </a:p>
        </p:txBody>
      </p:sp>
      <p:sp>
        <p:nvSpPr>
          <p:cNvPr id="23555" name="Title 1"/>
          <p:cNvSpPr>
            <a:spLocks noGrp="1"/>
          </p:cNvSpPr>
          <p:nvPr>
            <p:ph type="title"/>
          </p:nvPr>
        </p:nvSpPr>
        <p:spPr/>
        <p:txBody>
          <a:bodyPr/>
          <a:lstStyle/>
          <a:p>
            <a:pPr eaLnBrk="1" hangingPunct="1"/>
            <a:r>
              <a:rPr lang="en-US" dirty="0" smtClean="0"/>
              <a:t>Using Styles to Format Cells</a:t>
            </a:r>
          </a:p>
        </p:txBody>
      </p:sp>
      <p:sp>
        <p:nvSpPr>
          <p:cNvPr id="23556" name="Rectangle 7"/>
          <p:cNvSpPr>
            <a:spLocks noGrp="1" noChangeArrowheads="1"/>
          </p:cNvSpPr>
          <p:nvPr>
            <p:ph type="body" sz="half" idx="4294967295"/>
          </p:nvPr>
        </p:nvSpPr>
        <p:spPr>
          <a:xfrm>
            <a:off x="838200" y="2362200"/>
            <a:ext cx="7693025" cy="4191000"/>
          </a:xfrm>
        </p:spPr>
        <p:txBody>
          <a:bodyPr>
            <a:normAutofit/>
          </a:bodyPr>
          <a:lstStyle/>
          <a:p>
            <a:pPr lvl="0"/>
            <a:r>
              <a:rPr lang="en-US" dirty="0" smtClean="0"/>
              <a:t>A </a:t>
            </a:r>
            <a:r>
              <a:rPr lang="en-US" b="1" dirty="0" smtClean="0"/>
              <a:t>style</a:t>
            </a:r>
            <a:r>
              <a:rPr lang="en-US" dirty="0" smtClean="0"/>
              <a:t> is a combination of formatting characteristics. </a:t>
            </a:r>
          </a:p>
          <a:p>
            <a:pPr lvl="0"/>
            <a:r>
              <a:rPr lang="en-US" dirty="0" smtClean="0"/>
              <a:t>A </a:t>
            </a:r>
            <a:r>
              <a:rPr lang="en-US" b="1" dirty="0" smtClean="0"/>
              <a:t>cell style </a:t>
            </a:r>
            <a:r>
              <a:rPr lang="en-US" dirty="0" smtClean="0"/>
              <a:t>is a collection of formatting characteristics you apply to a cell or range of data. </a:t>
            </a:r>
          </a:p>
          <a:p>
            <a:pPr lvl="0"/>
            <a:r>
              <a:rPr lang="en-US" dirty="0" smtClean="0"/>
              <a:t>To remove, or </a:t>
            </a:r>
            <a:r>
              <a:rPr lang="en-US" b="1" dirty="0" smtClean="0"/>
              <a:t>clear</a:t>
            </a:r>
            <a:r>
              <a:rPr lang="en-US" dirty="0" smtClean="0"/>
              <a:t>, all the formatting applied to a cell or range of cells, use the Clear button on the Home tab.</a:t>
            </a:r>
          </a:p>
        </p:txBody>
      </p:sp>
      <p:sp>
        <p:nvSpPr>
          <p:cNvPr id="23557"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3A344EB1-7539-4EC3-B65C-005E167CAC81}" type="slidenum">
              <a:rPr lang="en-US" sz="2600" b="1">
                <a:solidFill>
                  <a:schemeClr val="bg1"/>
                </a:solidFill>
              </a:rPr>
              <a:pPr/>
              <a:t>18</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Styles to Format Cells (continued)</a:t>
            </a:r>
            <a:endParaRPr lang="en-US" dirty="0"/>
          </a:p>
        </p:txBody>
      </p:sp>
      <p:sp>
        <p:nvSpPr>
          <p:cNvPr id="3" name="Content Placeholder 2"/>
          <p:cNvSpPr>
            <a:spLocks noGrp="1"/>
          </p:cNvSpPr>
          <p:nvPr>
            <p:ph idx="1"/>
          </p:nvPr>
        </p:nvSpPr>
        <p:spPr/>
        <p:txBody>
          <a:bodyPr/>
          <a:lstStyle/>
          <a:p>
            <a:r>
              <a:rPr lang="en-US" dirty="0" smtClean="0"/>
              <a:t>Cell styles gallery</a:t>
            </a:r>
            <a:endParaRPr lang="en-US"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19</a:t>
            </a:fld>
            <a:endParaRPr lang="en-US" dirty="0"/>
          </a:p>
        </p:txBody>
      </p:sp>
      <p:pic>
        <p:nvPicPr>
          <p:cNvPr id="3075" name="Picture 3" descr="C:\Documents and Settings\alyons\Desktop\For COMMON DRIVE_CD Builds\9780538475235_Pswk Office 2010 Intro IR\FigureFiles\Figure Files-WITHOUT Callouts\Excel\Excel Lesson 02\FigEX02-13.jpg"/>
          <p:cNvPicPr>
            <a:picLocks noChangeAspect="1" noChangeArrowheads="1"/>
          </p:cNvPicPr>
          <p:nvPr/>
        </p:nvPicPr>
        <p:blipFill>
          <a:blip r:embed="rId2" cstate="print"/>
          <a:srcRect/>
          <a:stretch>
            <a:fillRect/>
          </a:stretch>
        </p:blipFill>
        <p:spPr bwMode="auto">
          <a:xfrm>
            <a:off x="1981200" y="2895600"/>
            <a:ext cx="5332420" cy="3269486"/>
          </a:xfrm>
          <a:prstGeom prst="rect">
            <a:avLst/>
          </a:prstGeom>
          <a:noFill/>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3"/>
          <p:cNvSpPr>
            <a:spLocks noGrp="1" noChangeArrowheads="1"/>
          </p:cNvSpPr>
          <p:nvPr>
            <p:ph type="sldNum" sz="quarter" idx="10"/>
          </p:nvPr>
        </p:nvSpPr>
        <p:spPr>
          <a:noFill/>
        </p:spPr>
        <p:txBody>
          <a:bodyPr/>
          <a:lstStyle/>
          <a:p>
            <a:fld id="{3769EB59-9793-4B47-8BE4-4A8B6681B855}" type="slidenum">
              <a:rPr lang="en-US" smtClean="0"/>
              <a:pPr/>
              <a:t>2</a:t>
            </a:fld>
            <a:endParaRPr lang="en-US" dirty="0" smtClean="0"/>
          </a:p>
        </p:txBody>
      </p:sp>
      <p:sp>
        <p:nvSpPr>
          <p:cNvPr id="1843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091B3FC7-AE07-49A7-8866-40A3DCAD554D}" type="slidenum">
              <a:rPr lang="en-US" sz="2600" b="1">
                <a:solidFill>
                  <a:schemeClr val="bg1"/>
                </a:solidFill>
              </a:rPr>
              <a:pPr/>
              <a:t>2</a:t>
            </a:fld>
            <a:endParaRPr lang="en-US" sz="2600" b="1" dirty="0">
              <a:solidFill>
                <a:schemeClr val="bg1"/>
              </a:solidFill>
            </a:endParaRPr>
          </a:p>
        </p:txBody>
      </p:sp>
      <p:sp>
        <p:nvSpPr>
          <p:cNvPr id="18435"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DED19086-1667-4B58-8A85-0400463DC0CE}" type="slidenum">
              <a:rPr lang="en-US" sz="2600" b="1">
                <a:solidFill>
                  <a:schemeClr val="bg1"/>
                </a:solidFill>
              </a:rPr>
              <a:pPr/>
              <a:t>2</a:t>
            </a:fld>
            <a:endParaRPr lang="en-US" sz="2600" b="1" dirty="0">
              <a:solidFill>
                <a:schemeClr val="bg1"/>
              </a:solidFill>
            </a:endParaRPr>
          </a:p>
        </p:txBody>
      </p:sp>
      <p:sp>
        <p:nvSpPr>
          <p:cNvPr id="18436" name="AutoShape 2"/>
          <p:cNvSpPr>
            <a:spLocks noGrp="1" noChangeArrowheads="1"/>
          </p:cNvSpPr>
          <p:nvPr>
            <p:ph type="title"/>
          </p:nvPr>
        </p:nvSpPr>
        <p:spPr/>
        <p:txBody>
          <a:bodyPr/>
          <a:lstStyle/>
          <a:p>
            <a:pPr eaLnBrk="1" hangingPunct="1"/>
            <a:r>
              <a:rPr lang="en-US" dirty="0" smtClean="0"/>
              <a:t>Objectives</a:t>
            </a:r>
          </a:p>
        </p:txBody>
      </p:sp>
      <p:sp>
        <p:nvSpPr>
          <p:cNvPr id="18437" name="Rectangle 3"/>
          <p:cNvSpPr>
            <a:spLocks noGrp="1" noChangeArrowheads="1"/>
          </p:cNvSpPr>
          <p:nvPr>
            <p:ph type="body" idx="1"/>
          </p:nvPr>
        </p:nvSpPr>
        <p:spPr/>
        <p:txBody>
          <a:bodyPr/>
          <a:lstStyle/>
          <a:p>
            <a:pPr lvl="0"/>
            <a:r>
              <a:rPr lang="en-US" dirty="0" smtClean="0"/>
              <a:t>Change column widths and row heights. </a:t>
            </a:r>
          </a:p>
          <a:p>
            <a:pPr lvl="0"/>
            <a:r>
              <a:rPr lang="en-US" dirty="0" smtClean="0"/>
              <a:t>Position data within a cell by aligning, wrapping, rotating, and indenting. </a:t>
            </a:r>
          </a:p>
          <a:p>
            <a:pPr lvl="0"/>
            <a:r>
              <a:rPr lang="en-US" dirty="0" smtClean="0"/>
              <a:t>Change the appearance of cells using fonts, font sizes, font styles, colors, and borders. </a:t>
            </a:r>
          </a:p>
          <a:p>
            <a:pPr lvl="0"/>
            <a:r>
              <a:rPr lang="en-US" dirty="0" smtClean="0"/>
              <a:t>Designate the number format used for data stored in a cell.</a:t>
            </a:r>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3"/>
          <p:cNvSpPr>
            <a:spLocks noGrp="1" noChangeArrowheads="1"/>
          </p:cNvSpPr>
          <p:nvPr>
            <p:ph type="sldNum" sz="quarter" idx="10"/>
          </p:nvPr>
        </p:nvSpPr>
        <p:spPr>
          <a:noFill/>
        </p:spPr>
        <p:txBody>
          <a:bodyPr/>
          <a:lstStyle/>
          <a:p>
            <a:fld id="{46347838-409C-4CC9-B7EB-11B29370A80F}" type="slidenum">
              <a:rPr lang="en-US" smtClean="0"/>
              <a:pPr/>
              <a:t>20</a:t>
            </a:fld>
            <a:endParaRPr lang="en-US" dirty="0" smtClean="0"/>
          </a:p>
        </p:txBody>
      </p:sp>
      <p:sp>
        <p:nvSpPr>
          <p:cNvPr id="45058"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09B6EBE8-77DC-44A2-9AA0-4BD6268A5E52}" type="slidenum">
              <a:rPr lang="en-US" sz="2600" b="1">
                <a:solidFill>
                  <a:schemeClr val="bg1"/>
                </a:solidFill>
              </a:rPr>
              <a:pPr/>
              <a:t>20</a:t>
            </a:fld>
            <a:endParaRPr lang="en-US" sz="2600" b="1" dirty="0">
              <a:solidFill>
                <a:schemeClr val="bg1"/>
              </a:solidFill>
            </a:endParaRPr>
          </a:p>
        </p:txBody>
      </p:sp>
      <p:sp>
        <p:nvSpPr>
          <p:cNvPr id="45059" name="Title 1"/>
          <p:cNvSpPr>
            <a:spLocks noGrp="1"/>
          </p:cNvSpPr>
          <p:nvPr>
            <p:ph type="title"/>
          </p:nvPr>
        </p:nvSpPr>
        <p:spPr/>
        <p:txBody>
          <a:bodyPr/>
          <a:lstStyle/>
          <a:p>
            <a:pPr eaLnBrk="1" hangingPunct="1"/>
            <a:r>
              <a:rPr lang="en-US" dirty="0" smtClean="0"/>
              <a:t>Summary</a:t>
            </a:r>
          </a:p>
        </p:txBody>
      </p:sp>
      <p:sp>
        <p:nvSpPr>
          <p:cNvPr id="45060" name="Content Placeholder 2"/>
          <p:cNvSpPr>
            <a:spLocks noGrp="1"/>
          </p:cNvSpPr>
          <p:nvPr>
            <p:ph idx="1"/>
          </p:nvPr>
        </p:nvSpPr>
        <p:spPr>
          <a:xfrm>
            <a:off x="838200" y="2362200"/>
            <a:ext cx="7848600" cy="4114799"/>
          </a:xfrm>
        </p:spPr>
        <p:txBody>
          <a:bodyPr/>
          <a:lstStyle/>
          <a:p>
            <a:pPr eaLnBrk="1" hangingPunct="1">
              <a:spcBef>
                <a:spcPts val="0"/>
              </a:spcBef>
              <a:buFont typeface="Wingdings" pitchFamily="2" charset="2"/>
              <a:buNone/>
            </a:pPr>
            <a:r>
              <a:rPr lang="en-US" sz="2400" dirty="0" smtClean="0"/>
              <a:t>In this lesson, you learned:</a:t>
            </a:r>
          </a:p>
          <a:p>
            <a:pPr>
              <a:spcBef>
                <a:spcPts val="0"/>
              </a:spcBef>
            </a:pPr>
            <a:r>
              <a:rPr lang="en-US" sz="2400" dirty="0" smtClean="0"/>
              <a:t>If data does not fit in a cell, you can resize the columns and rows to make the data easier to read. </a:t>
            </a:r>
          </a:p>
          <a:p>
            <a:pPr>
              <a:spcBef>
                <a:spcPts val="0"/>
              </a:spcBef>
            </a:pPr>
            <a:r>
              <a:rPr lang="en-US" sz="2400" dirty="0" smtClean="0"/>
              <a:t>You can align, indent, rotate, wrap text, and merge cells to reposition data in worksheet cells. </a:t>
            </a:r>
          </a:p>
          <a:p>
            <a:pPr>
              <a:spcBef>
                <a:spcPts val="0"/>
              </a:spcBef>
            </a:pPr>
            <a:r>
              <a:rPr lang="en-US" sz="2400" dirty="0" smtClean="0"/>
              <a:t>You can change the appearance of cells to make the worksheet easier to read or to create a specific look and feel. Choose the appropriate fonts, font sizes, font styles, font and fill colors, and borders.</a:t>
            </a:r>
          </a:p>
        </p:txBody>
      </p:sp>
      <p:sp>
        <p:nvSpPr>
          <p:cNvPr id="45061"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0161F166-B890-4A99-AAC8-00D1071B0725}" type="slidenum">
              <a:rPr lang="en-US" sz="2600" b="1">
                <a:solidFill>
                  <a:schemeClr val="bg1"/>
                </a:solidFill>
              </a:rPr>
              <a:pPr/>
              <a:t>20</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3"/>
          <p:cNvSpPr>
            <a:spLocks noGrp="1" noChangeArrowheads="1"/>
          </p:cNvSpPr>
          <p:nvPr>
            <p:ph type="sldNum" sz="quarter" idx="10"/>
          </p:nvPr>
        </p:nvSpPr>
        <p:spPr>
          <a:noFill/>
        </p:spPr>
        <p:txBody>
          <a:bodyPr/>
          <a:lstStyle/>
          <a:p>
            <a:fld id="{FDC3746C-8506-46DB-8D77-E54FE36FC55F}" type="slidenum">
              <a:rPr lang="en-US" smtClean="0"/>
              <a:pPr/>
              <a:t>21</a:t>
            </a:fld>
            <a:endParaRPr lang="en-US" dirty="0" smtClean="0"/>
          </a:p>
        </p:txBody>
      </p:sp>
      <p:sp>
        <p:nvSpPr>
          <p:cNvPr id="460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9E1D06E5-1A4D-4E7D-8945-DFF507080BC2}" type="slidenum">
              <a:rPr lang="en-US" sz="2600" b="1">
                <a:solidFill>
                  <a:schemeClr val="bg1"/>
                </a:solidFill>
              </a:rPr>
              <a:pPr/>
              <a:t>21</a:t>
            </a:fld>
            <a:endParaRPr lang="en-US" sz="2600" b="1" dirty="0">
              <a:solidFill>
                <a:schemeClr val="bg1"/>
              </a:solidFill>
            </a:endParaRPr>
          </a:p>
        </p:txBody>
      </p:sp>
      <p:sp>
        <p:nvSpPr>
          <p:cNvPr id="46083" name="Title 1"/>
          <p:cNvSpPr>
            <a:spLocks noGrp="1"/>
          </p:cNvSpPr>
          <p:nvPr>
            <p:ph type="title"/>
          </p:nvPr>
        </p:nvSpPr>
        <p:spPr/>
        <p:txBody>
          <a:bodyPr/>
          <a:lstStyle/>
          <a:p>
            <a:pPr eaLnBrk="1" hangingPunct="1"/>
            <a:r>
              <a:rPr lang="en-US" dirty="0" smtClean="0"/>
              <a:t>Summary (continued)</a:t>
            </a:r>
          </a:p>
        </p:txBody>
      </p:sp>
      <p:sp>
        <p:nvSpPr>
          <p:cNvPr id="46084" name="Content Placeholder 2"/>
          <p:cNvSpPr>
            <a:spLocks noGrp="1"/>
          </p:cNvSpPr>
          <p:nvPr>
            <p:ph idx="1"/>
          </p:nvPr>
        </p:nvSpPr>
        <p:spPr>
          <a:xfrm>
            <a:off x="838200" y="2362200"/>
            <a:ext cx="8153400" cy="3724275"/>
          </a:xfrm>
        </p:spPr>
        <p:txBody>
          <a:bodyPr/>
          <a:lstStyle/>
          <a:p>
            <a:r>
              <a:rPr lang="en-US" sz="2600" dirty="0" smtClean="0"/>
              <a:t>Using a number format enables you to change how a number is displayed in a cell. No matter which number format you select, the actual value stored in the cell does not change. You can see this by comparing the formatted value in the active cell with the value displayed in the Formula Bar. </a:t>
            </a:r>
          </a:p>
          <a:p>
            <a:r>
              <a:rPr lang="en-US" sz="2600" dirty="0" smtClean="0"/>
              <a:t>Format Painter copies all the formatting from one cell and pastes it to another cell or range without copying the contents of the cell</a:t>
            </a:r>
            <a:r>
              <a:rPr lang="en-US" sz="2400" dirty="0" smtClean="0"/>
              <a:t>.</a:t>
            </a:r>
          </a:p>
        </p:txBody>
      </p:sp>
      <p:sp>
        <p:nvSpPr>
          <p:cNvPr id="46085"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CB21E974-40B4-49EB-8863-AC9E50041896}" type="slidenum">
              <a:rPr lang="en-US" sz="2600" b="1">
                <a:solidFill>
                  <a:schemeClr val="bg1"/>
                </a:solidFill>
              </a:rPr>
              <a:pPr/>
              <a:t>21</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3"/>
          <p:cNvSpPr>
            <a:spLocks noGrp="1" noChangeArrowheads="1"/>
          </p:cNvSpPr>
          <p:nvPr>
            <p:ph type="sldNum" sz="quarter" idx="10"/>
          </p:nvPr>
        </p:nvSpPr>
        <p:spPr>
          <a:noFill/>
        </p:spPr>
        <p:txBody>
          <a:bodyPr/>
          <a:lstStyle/>
          <a:p>
            <a:fld id="{FDC3746C-8506-46DB-8D77-E54FE36FC55F}" type="slidenum">
              <a:rPr lang="en-US" smtClean="0"/>
              <a:pPr/>
              <a:t>22</a:t>
            </a:fld>
            <a:endParaRPr lang="en-US" dirty="0" smtClean="0"/>
          </a:p>
        </p:txBody>
      </p:sp>
      <p:sp>
        <p:nvSpPr>
          <p:cNvPr id="460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9E1D06E5-1A4D-4E7D-8945-DFF507080BC2}" type="slidenum">
              <a:rPr lang="en-US" sz="2600" b="1">
                <a:solidFill>
                  <a:schemeClr val="bg1"/>
                </a:solidFill>
              </a:rPr>
              <a:pPr/>
              <a:t>22</a:t>
            </a:fld>
            <a:endParaRPr lang="en-US" sz="2600" b="1" dirty="0">
              <a:solidFill>
                <a:schemeClr val="bg1"/>
              </a:solidFill>
            </a:endParaRPr>
          </a:p>
        </p:txBody>
      </p:sp>
      <p:sp>
        <p:nvSpPr>
          <p:cNvPr id="46083" name="Title 1"/>
          <p:cNvSpPr>
            <a:spLocks noGrp="1"/>
          </p:cNvSpPr>
          <p:nvPr>
            <p:ph type="title"/>
          </p:nvPr>
        </p:nvSpPr>
        <p:spPr/>
        <p:txBody>
          <a:bodyPr/>
          <a:lstStyle/>
          <a:p>
            <a:pPr eaLnBrk="1" hangingPunct="1"/>
            <a:r>
              <a:rPr lang="en-US" dirty="0" smtClean="0"/>
              <a:t>Summary (continued)</a:t>
            </a:r>
          </a:p>
        </p:txBody>
      </p:sp>
      <p:sp>
        <p:nvSpPr>
          <p:cNvPr id="46084" name="Content Placeholder 2"/>
          <p:cNvSpPr>
            <a:spLocks noGrp="1"/>
          </p:cNvSpPr>
          <p:nvPr>
            <p:ph idx="1"/>
          </p:nvPr>
        </p:nvSpPr>
        <p:spPr>
          <a:xfrm>
            <a:off x="838200" y="2362200"/>
            <a:ext cx="8077200" cy="3724275"/>
          </a:xfrm>
        </p:spPr>
        <p:txBody>
          <a:bodyPr/>
          <a:lstStyle/>
          <a:p>
            <a:pPr>
              <a:spcBef>
                <a:spcPts val="0"/>
              </a:spcBef>
            </a:pPr>
            <a:r>
              <a:rPr lang="en-US" sz="2600" dirty="0" smtClean="0"/>
              <a:t>The Format Cells dialog box provides all the number, alignment, font, border, and fill formatting options available on the Ribbon, as well as some additional options. </a:t>
            </a:r>
          </a:p>
          <a:p>
            <a:pPr>
              <a:spcBef>
                <a:spcPts val="0"/>
              </a:spcBef>
            </a:pPr>
            <a:r>
              <a:rPr lang="en-US" sz="2600" dirty="0" smtClean="0"/>
              <a:t>A style is a combination of formatting characteristics, such as alignment, font, font size, font color, fill color, and borders that you can apply simultaneously. The Cell Styles gallery lets you quickly apply a style to selected cells or create a new style. </a:t>
            </a:r>
          </a:p>
        </p:txBody>
      </p:sp>
      <p:sp>
        <p:nvSpPr>
          <p:cNvPr id="46085"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CB21E974-40B4-49EB-8863-AC9E50041896}" type="slidenum">
              <a:rPr lang="en-US" sz="2600" b="1">
                <a:solidFill>
                  <a:schemeClr val="bg1"/>
                </a:solidFill>
              </a:rPr>
              <a:pPr/>
              <a:t>22</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3"/>
          <p:cNvSpPr>
            <a:spLocks noGrp="1" noChangeArrowheads="1"/>
          </p:cNvSpPr>
          <p:nvPr>
            <p:ph type="sldNum" sz="quarter" idx="10"/>
          </p:nvPr>
        </p:nvSpPr>
        <p:spPr>
          <a:noFill/>
        </p:spPr>
        <p:txBody>
          <a:bodyPr/>
          <a:lstStyle/>
          <a:p>
            <a:fld id="{FDC3746C-8506-46DB-8D77-E54FE36FC55F}" type="slidenum">
              <a:rPr lang="en-US" smtClean="0"/>
              <a:pPr/>
              <a:t>23</a:t>
            </a:fld>
            <a:endParaRPr lang="en-US" dirty="0" smtClean="0"/>
          </a:p>
        </p:txBody>
      </p:sp>
      <p:sp>
        <p:nvSpPr>
          <p:cNvPr id="460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9E1D06E5-1A4D-4E7D-8945-DFF507080BC2}" type="slidenum">
              <a:rPr lang="en-US" sz="2600" b="1">
                <a:solidFill>
                  <a:schemeClr val="bg1"/>
                </a:solidFill>
              </a:rPr>
              <a:pPr/>
              <a:t>23</a:t>
            </a:fld>
            <a:endParaRPr lang="en-US" sz="2600" b="1" dirty="0">
              <a:solidFill>
                <a:schemeClr val="bg1"/>
              </a:solidFill>
            </a:endParaRPr>
          </a:p>
        </p:txBody>
      </p:sp>
      <p:sp>
        <p:nvSpPr>
          <p:cNvPr id="46083" name="Title 1"/>
          <p:cNvSpPr>
            <a:spLocks noGrp="1"/>
          </p:cNvSpPr>
          <p:nvPr>
            <p:ph type="title"/>
          </p:nvPr>
        </p:nvSpPr>
        <p:spPr/>
        <p:txBody>
          <a:bodyPr/>
          <a:lstStyle/>
          <a:p>
            <a:pPr eaLnBrk="1" hangingPunct="1"/>
            <a:r>
              <a:rPr lang="en-US" dirty="0" smtClean="0"/>
              <a:t>Summary (continued)</a:t>
            </a:r>
          </a:p>
        </p:txBody>
      </p:sp>
      <p:sp>
        <p:nvSpPr>
          <p:cNvPr id="46084" name="Content Placeholder 2"/>
          <p:cNvSpPr>
            <a:spLocks noGrp="1"/>
          </p:cNvSpPr>
          <p:nvPr>
            <p:ph idx="1"/>
          </p:nvPr>
        </p:nvSpPr>
        <p:spPr>
          <a:xfrm>
            <a:off x="838200" y="2362200"/>
            <a:ext cx="7772400" cy="3724275"/>
          </a:xfrm>
        </p:spPr>
        <p:txBody>
          <a:bodyPr/>
          <a:lstStyle/>
          <a:p>
            <a:r>
              <a:rPr lang="en-US" sz="2600" dirty="0" smtClean="0"/>
              <a:t>You can use the Find and Replace dialog box to find and replace cell formatting.</a:t>
            </a:r>
          </a:p>
        </p:txBody>
      </p:sp>
      <p:sp>
        <p:nvSpPr>
          <p:cNvPr id="46085"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CB21E974-40B4-49EB-8863-AC9E50041896}" type="slidenum">
              <a:rPr lang="en-US" sz="2600" b="1">
                <a:solidFill>
                  <a:schemeClr val="bg1"/>
                </a:solidFill>
              </a:rPr>
              <a:pPr/>
              <a:t>23</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3"/>
          <p:cNvSpPr>
            <a:spLocks noGrp="1" noChangeArrowheads="1"/>
          </p:cNvSpPr>
          <p:nvPr>
            <p:ph type="sldNum" sz="quarter" idx="10"/>
          </p:nvPr>
        </p:nvSpPr>
        <p:spPr>
          <a:noFill/>
        </p:spPr>
        <p:txBody>
          <a:bodyPr/>
          <a:lstStyle/>
          <a:p>
            <a:fld id="{3769EB59-9793-4B47-8BE4-4A8B6681B855}" type="slidenum">
              <a:rPr lang="en-US" smtClean="0"/>
              <a:pPr/>
              <a:t>3</a:t>
            </a:fld>
            <a:endParaRPr lang="en-US" dirty="0" smtClean="0"/>
          </a:p>
        </p:txBody>
      </p:sp>
      <p:sp>
        <p:nvSpPr>
          <p:cNvPr id="1843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091B3FC7-AE07-49A7-8866-40A3DCAD554D}" type="slidenum">
              <a:rPr lang="en-US" sz="2600" b="1">
                <a:solidFill>
                  <a:schemeClr val="bg1"/>
                </a:solidFill>
              </a:rPr>
              <a:pPr/>
              <a:t>3</a:t>
            </a:fld>
            <a:endParaRPr lang="en-US" sz="2600" b="1" dirty="0">
              <a:solidFill>
                <a:schemeClr val="bg1"/>
              </a:solidFill>
            </a:endParaRPr>
          </a:p>
        </p:txBody>
      </p:sp>
      <p:sp>
        <p:nvSpPr>
          <p:cNvPr id="18435"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DED19086-1667-4B58-8A85-0400463DC0CE}" type="slidenum">
              <a:rPr lang="en-US" sz="2600" b="1">
                <a:solidFill>
                  <a:schemeClr val="bg1"/>
                </a:solidFill>
              </a:rPr>
              <a:pPr/>
              <a:t>3</a:t>
            </a:fld>
            <a:endParaRPr lang="en-US" sz="2600" b="1" dirty="0">
              <a:solidFill>
                <a:schemeClr val="bg1"/>
              </a:solidFill>
            </a:endParaRPr>
          </a:p>
        </p:txBody>
      </p:sp>
      <p:sp>
        <p:nvSpPr>
          <p:cNvPr id="18436" name="AutoShape 2"/>
          <p:cNvSpPr>
            <a:spLocks noGrp="1" noChangeArrowheads="1"/>
          </p:cNvSpPr>
          <p:nvPr>
            <p:ph type="title"/>
          </p:nvPr>
        </p:nvSpPr>
        <p:spPr/>
        <p:txBody>
          <a:bodyPr/>
          <a:lstStyle/>
          <a:p>
            <a:pPr eaLnBrk="1" hangingPunct="1"/>
            <a:r>
              <a:rPr lang="en-US" dirty="0" smtClean="0"/>
              <a:t>Objectives (continued)</a:t>
            </a:r>
          </a:p>
        </p:txBody>
      </p:sp>
      <p:sp>
        <p:nvSpPr>
          <p:cNvPr id="18437" name="Rectangle 3"/>
          <p:cNvSpPr>
            <a:spLocks noGrp="1" noChangeArrowheads="1"/>
          </p:cNvSpPr>
          <p:nvPr>
            <p:ph type="body" idx="1"/>
          </p:nvPr>
        </p:nvSpPr>
        <p:spPr/>
        <p:txBody>
          <a:bodyPr/>
          <a:lstStyle/>
          <a:p>
            <a:r>
              <a:rPr lang="en-US" dirty="0" smtClean="0"/>
              <a:t>Use the Format Painter to copy formatting from one cell to another.</a:t>
            </a:r>
          </a:p>
          <a:p>
            <a:r>
              <a:rPr lang="en-US" dirty="0" smtClean="0"/>
              <a:t>Apply and clear cell styles.</a:t>
            </a:r>
          </a:p>
          <a:p>
            <a:r>
              <a:rPr lang="en-US" dirty="0" smtClean="0"/>
              <a:t>Find and replace cell formats.</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3"/>
          <p:cNvSpPr>
            <a:spLocks noGrp="1" noChangeArrowheads="1"/>
          </p:cNvSpPr>
          <p:nvPr>
            <p:ph type="sldNum" sz="quarter" idx="10"/>
          </p:nvPr>
        </p:nvSpPr>
        <p:spPr>
          <a:noFill/>
        </p:spPr>
        <p:txBody>
          <a:bodyPr/>
          <a:lstStyle/>
          <a:p>
            <a:fld id="{85A9ED91-E44E-43B6-83E5-9CBE21A193A1}" type="slidenum">
              <a:rPr lang="en-US" smtClean="0"/>
              <a:pPr/>
              <a:t>4</a:t>
            </a:fld>
            <a:endParaRPr lang="en-US" dirty="0" smtClean="0"/>
          </a:p>
        </p:txBody>
      </p:sp>
      <p:sp>
        <p:nvSpPr>
          <p:cNvPr id="204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45E4295C-6A7A-4F8A-900C-5083E3DEE8A0}" type="slidenum">
              <a:rPr lang="en-US" sz="2600" b="1">
                <a:solidFill>
                  <a:schemeClr val="bg1"/>
                </a:solidFill>
              </a:rPr>
              <a:pPr/>
              <a:t>4</a:t>
            </a:fld>
            <a:endParaRPr lang="en-US" sz="2600" b="1" dirty="0">
              <a:solidFill>
                <a:schemeClr val="bg1"/>
              </a:solidFill>
            </a:endParaRPr>
          </a:p>
        </p:txBody>
      </p:sp>
      <p:sp>
        <p:nvSpPr>
          <p:cNvPr id="20483" name="Slide Number Placeholder 6"/>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210148C-BE59-462F-9197-79A8B0853633}" type="slidenum">
              <a:rPr lang="en-US" sz="2600" b="1">
                <a:solidFill>
                  <a:schemeClr val="bg1"/>
                </a:solidFill>
              </a:rPr>
              <a:pPr/>
              <a:t>4</a:t>
            </a:fld>
            <a:endParaRPr lang="en-US" sz="2600" b="1" dirty="0">
              <a:solidFill>
                <a:schemeClr val="bg1"/>
              </a:solidFill>
            </a:endParaRPr>
          </a:p>
        </p:txBody>
      </p:sp>
      <p:sp>
        <p:nvSpPr>
          <p:cNvPr id="20484" name="AutoShape 2"/>
          <p:cNvSpPr>
            <a:spLocks noGrp="1" noChangeArrowheads="1"/>
          </p:cNvSpPr>
          <p:nvPr>
            <p:ph type="title"/>
          </p:nvPr>
        </p:nvSpPr>
        <p:spPr/>
        <p:txBody>
          <a:bodyPr/>
          <a:lstStyle/>
          <a:p>
            <a:pPr eaLnBrk="1" hangingPunct="1"/>
            <a:r>
              <a:rPr lang="en-US" dirty="0" smtClean="0"/>
              <a:t>Vocabulary</a:t>
            </a:r>
          </a:p>
        </p:txBody>
      </p:sp>
      <p:sp>
        <p:nvSpPr>
          <p:cNvPr id="20485" name="Rectangle 3"/>
          <p:cNvSpPr>
            <a:spLocks noGrp="1" noChangeArrowheads="1"/>
          </p:cNvSpPr>
          <p:nvPr>
            <p:ph type="body" sz="half" idx="1"/>
          </p:nvPr>
        </p:nvSpPr>
        <p:spPr>
          <a:xfrm>
            <a:off x="838200" y="2362200"/>
            <a:ext cx="3810000" cy="3886200"/>
          </a:xfrm>
        </p:spPr>
        <p:txBody>
          <a:bodyPr/>
          <a:lstStyle/>
          <a:p>
            <a:r>
              <a:rPr lang="en-US" sz="2400" dirty="0" smtClean="0"/>
              <a:t>align</a:t>
            </a:r>
          </a:p>
          <a:p>
            <a:r>
              <a:rPr lang="en-US" sz="2400" dirty="0" smtClean="0"/>
              <a:t>AutoFit</a:t>
            </a:r>
          </a:p>
          <a:p>
            <a:r>
              <a:rPr lang="en-US" sz="2400" dirty="0" smtClean="0"/>
              <a:t>border</a:t>
            </a:r>
          </a:p>
          <a:p>
            <a:r>
              <a:rPr lang="en-US" sz="2400" dirty="0" smtClean="0"/>
              <a:t>cell style</a:t>
            </a:r>
          </a:p>
          <a:p>
            <a:r>
              <a:rPr lang="en-US" sz="2400" dirty="0" smtClean="0"/>
              <a:t>clear</a:t>
            </a:r>
          </a:p>
          <a:p>
            <a:r>
              <a:rPr lang="en-US" sz="2400" dirty="0" smtClean="0"/>
              <a:t>column heading</a:t>
            </a:r>
          </a:p>
          <a:p>
            <a:r>
              <a:rPr lang="en-US" sz="2400" dirty="0" smtClean="0"/>
              <a:t>fill</a:t>
            </a:r>
          </a:p>
        </p:txBody>
      </p:sp>
      <p:sp>
        <p:nvSpPr>
          <p:cNvPr id="20486" name="Rectangle 4"/>
          <p:cNvSpPr>
            <a:spLocks noGrp="1" noChangeArrowheads="1"/>
          </p:cNvSpPr>
          <p:nvPr>
            <p:ph type="body" sz="half" idx="2"/>
          </p:nvPr>
        </p:nvSpPr>
        <p:spPr>
          <a:xfrm>
            <a:off x="4800599" y="2362200"/>
            <a:ext cx="3730625" cy="3962400"/>
          </a:xfrm>
        </p:spPr>
        <p:txBody>
          <a:bodyPr/>
          <a:lstStyle/>
          <a:p>
            <a:r>
              <a:rPr lang="en-US" sz="2400" dirty="0" smtClean="0"/>
              <a:t>font</a:t>
            </a:r>
          </a:p>
          <a:p>
            <a:r>
              <a:rPr lang="en-US" sz="2400" dirty="0" smtClean="0"/>
              <a:t>font size</a:t>
            </a:r>
          </a:p>
          <a:p>
            <a:r>
              <a:rPr lang="en-US" sz="2400" dirty="0" smtClean="0"/>
              <a:t>font style</a:t>
            </a:r>
          </a:p>
          <a:p>
            <a:r>
              <a:rPr lang="en-US" sz="2400" dirty="0" smtClean="0"/>
              <a:t>Format Painter</a:t>
            </a:r>
          </a:p>
          <a:p>
            <a:r>
              <a:rPr lang="en-US" sz="2400" dirty="0" smtClean="0"/>
              <a:t>indent</a:t>
            </a:r>
          </a:p>
          <a:p>
            <a:r>
              <a:rPr lang="en-US" sz="2400" dirty="0" smtClean="0"/>
              <a:t>merge</a:t>
            </a:r>
          </a:p>
          <a:p>
            <a:r>
              <a:rPr lang="en-US" sz="2400" dirty="0" smtClean="0"/>
              <a:t>number format</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3"/>
          <p:cNvSpPr>
            <a:spLocks noGrp="1" noChangeArrowheads="1"/>
          </p:cNvSpPr>
          <p:nvPr>
            <p:ph type="sldNum" sz="quarter" idx="10"/>
          </p:nvPr>
        </p:nvSpPr>
        <p:spPr>
          <a:noFill/>
        </p:spPr>
        <p:txBody>
          <a:bodyPr/>
          <a:lstStyle/>
          <a:p>
            <a:fld id="{85A9ED91-E44E-43B6-83E5-9CBE21A193A1}" type="slidenum">
              <a:rPr lang="en-US" smtClean="0"/>
              <a:pPr/>
              <a:t>5</a:t>
            </a:fld>
            <a:endParaRPr lang="en-US" dirty="0" smtClean="0"/>
          </a:p>
        </p:txBody>
      </p:sp>
      <p:sp>
        <p:nvSpPr>
          <p:cNvPr id="204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45E4295C-6A7A-4F8A-900C-5083E3DEE8A0}" type="slidenum">
              <a:rPr lang="en-US" sz="2600" b="1">
                <a:solidFill>
                  <a:schemeClr val="bg1"/>
                </a:solidFill>
              </a:rPr>
              <a:pPr/>
              <a:t>5</a:t>
            </a:fld>
            <a:endParaRPr lang="en-US" sz="2600" b="1" dirty="0">
              <a:solidFill>
                <a:schemeClr val="bg1"/>
              </a:solidFill>
            </a:endParaRPr>
          </a:p>
        </p:txBody>
      </p:sp>
      <p:sp>
        <p:nvSpPr>
          <p:cNvPr id="20483" name="Slide Number Placeholder 6"/>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210148C-BE59-462F-9197-79A8B0853633}" type="slidenum">
              <a:rPr lang="en-US" sz="2600" b="1">
                <a:solidFill>
                  <a:schemeClr val="bg1"/>
                </a:solidFill>
              </a:rPr>
              <a:pPr/>
              <a:t>5</a:t>
            </a:fld>
            <a:endParaRPr lang="en-US" sz="2600" b="1" dirty="0">
              <a:solidFill>
                <a:schemeClr val="bg1"/>
              </a:solidFill>
            </a:endParaRPr>
          </a:p>
        </p:txBody>
      </p:sp>
      <p:sp>
        <p:nvSpPr>
          <p:cNvPr id="20484" name="AutoShape 2"/>
          <p:cNvSpPr>
            <a:spLocks noGrp="1" noChangeArrowheads="1"/>
          </p:cNvSpPr>
          <p:nvPr>
            <p:ph type="title"/>
          </p:nvPr>
        </p:nvSpPr>
        <p:spPr/>
        <p:txBody>
          <a:bodyPr/>
          <a:lstStyle/>
          <a:p>
            <a:pPr eaLnBrk="1" hangingPunct="1"/>
            <a:r>
              <a:rPr lang="en-US" dirty="0" smtClean="0"/>
              <a:t>Vocabulary </a:t>
            </a:r>
            <a:r>
              <a:rPr lang="en-US" smtClean="0"/>
              <a:t>(continued)</a:t>
            </a:r>
            <a:endParaRPr lang="en-US" dirty="0" smtClean="0"/>
          </a:p>
        </p:txBody>
      </p:sp>
      <p:sp>
        <p:nvSpPr>
          <p:cNvPr id="20485" name="Rectangle 3"/>
          <p:cNvSpPr>
            <a:spLocks noGrp="1" noChangeArrowheads="1"/>
          </p:cNvSpPr>
          <p:nvPr>
            <p:ph type="body" sz="half" idx="1"/>
          </p:nvPr>
        </p:nvSpPr>
        <p:spPr>
          <a:xfrm>
            <a:off x="838200" y="2362200"/>
            <a:ext cx="3810000" cy="3886200"/>
          </a:xfrm>
        </p:spPr>
        <p:txBody>
          <a:bodyPr/>
          <a:lstStyle/>
          <a:p>
            <a:r>
              <a:rPr lang="en-US" sz="2400" dirty="0" smtClean="0"/>
              <a:t>orientation</a:t>
            </a:r>
          </a:p>
          <a:p>
            <a:r>
              <a:rPr lang="en-US" sz="2400" dirty="0" smtClean="0"/>
              <a:t>row heading</a:t>
            </a:r>
          </a:p>
          <a:p>
            <a:r>
              <a:rPr lang="en-US" sz="2400" dirty="0" smtClean="0"/>
              <a:t>style</a:t>
            </a:r>
          </a:p>
          <a:p>
            <a:r>
              <a:rPr lang="en-US" sz="2400" dirty="0" smtClean="0"/>
              <a:t>theme</a:t>
            </a:r>
          </a:p>
          <a:p>
            <a:r>
              <a:rPr lang="en-US" sz="2400" dirty="0" smtClean="0"/>
              <a:t>truncate</a:t>
            </a:r>
          </a:p>
          <a:p>
            <a:r>
              <a:rPr lang="en-US" sz="2400" dirty="0" smtClean="0"/>
              <a:t>wrap text</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8" name="AutoShape 2"/>
          <p:cNvSpPr>
            <a:spLocks noGrp="1" noChangeArrowheads="1"/>
          </p:cNvSpPr>
          <p:nvPr>
            <p:ph type="title"/>
          </p:nvPr>
        </p:nvSpPr>
        <p:spPr>
          <a:xfrm>
            <a:off x="762000" y="762000"/>
            <a:ext cx="8382000" cy="1143000"/>
          </a:xfrm>
        </p:spPr>
        <p:txBody>
          <a:bodyPr/>
          <a:lstStyle/>
          <a:p>
            <a:pPr eaLnBrk="1" hangingPunct="1"/>
            <a:r>
              <a:rPr lang="en-US" dirty="0" smtClean="0"/>
              <a:t>Resizing Columns and Rows</a:t>
            </a:r>
          </a:p>
        </p:txBody>
      </p:sp>
      <p:sp>
        <p:nvSpPr>
          <p:cNvPr id="21509" name="Rectangle 3"/>
          <p:cNvSpPr>
            <a:spLocks noGrp="1" noChangeArrowheads="1"/>
          </p:cNvSpPr>
          <p:nvPr>
            <p:ph idx="1"/>
          </p:nvPr>
        </p:nvSpPr>
        <p:spPr>
          <a:xfrm>
            <a:off x="838200" y="2362200"/>
            <a:ext cx="7693025" cy="3962400"/>
          </a:xfrm>
        </p:spPr>
        <p:txBody>
          <a:bodyPr/>
          <a:lstStyle/>
          <a:p>
            <a:r>
              <a:rPr lang="en-US" dirty="0" smtClean="0"/>
              <a:t>Resize a column by placing the pointer on the right edge of the </a:t>
            </a:r>
            <a:r>
              <a:rPr lang="en-US" b="1" dirty="0" smtClean="0"/>
              <a:t>column heading </a:t>
            </a:r>
            <a:r>
              <a:rPr lang="en-US" dirty="0" smtClean="0"/>
              <a:t>and dragging. For a precise column width, enter the value in the Column Width dialog box.</a:t>
            </a:r>
          </a:p>
          <a:p>
            <a:r>
              <a:rPr lang="en-US" dirty="0" smtClean="0"/>
              <a:t>To change the row height, drag the border of the </a:t>
            </a:r>
            <a:r>
              <a:rPr lang="en-US" b="1" dirty="0" smtClean="0"/>
              <a:t>row heading </a:t>
            </a:r>
            <a:r>
              <a:rPr lang="en-US" dirty="0" smtClean="0"/>
              <a:t>or enter a height in the Row Height dialog box.</a:t>
            </a:r>
          </a:p>
        </p:txBody>
      </p:sp>
      <p:sp>
        <p:nvSpPr>
          <p:cNvPr id="21505" name="Rectangle 13"/>
          <p:cNvSpPr>
            <a:spLocks noGrp="1" noChangeArrowheads="1"/>
          </p:cNvSpPr>
          <p:nvPr>
            <p:ph type="sldNum" sz="quarter" idx="10"/>
          </p:nvPr>
        </p:nvSpPr>
        <p:spPr>
          <a:noFill/>
        </p:spPr>
        <p:txBody>
          <a:bodyPr/>
          <a:lstStyle/>
          <a:p>
            <a:fld id="{A698578E-FDB1-4372-AD30-2E5C40FDD34F}" type="slidenum">
              <a:rPr lang="en-US" smtClean="0"/>
              <a:pPr/>
              <a:t>6</a:t>
            </a:fld>
            <a:endParaRPr lang="en-US" dirty="0" smtClean="0"/>
          </a:p>
        </p:txBody>
      </p:sp>
      <p:sp>
        <p:nvSpPr>
          <p:cNvPr id="21506"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5737C02A-06E1-45C7-BAA2-11B624447972}" type="slidenum">
              <a:rPr lang="en-US" sz="2600" b="1">
                <a:solidFill>
                  <a:schemeClr val="bg1"/>
                </a:solidFill>
              </a:rPr>
              <a:pPr/>
              <a:t>6</a:t>
            </a:fld>
            <a:endParaRPr lang="en-US" sz="2600" b="1" dirty="0">
              <a:solidFill>
                <a:schemeClr val="bg1"/>
              </a:solidFill>
            </a:endParaRPr>
          </a:p>
        </p:txBody>
      </p:sp>
      <p:sp>
        <p:nvSpPr>
          <p:cNvPr id="21507"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8C6EF71-21AF-470D-9168-B659540BE69C}" type="slidenum">
              <a:rPr lang="en-US" sz="2600" b="1">
                <a:solidFill>
                  <a:schemeClr val="bg1"/>
                </a:solidFill>
              </a:rPr>
              <a:pPr/>
              <a:t>6</a:t>
            </a:fld>
            <a:endParaRPr lang="en-US" sz="2600" b="1" dirty="0">
              <a:solidFill>
                <a:schemeClr val="bg1"/>
              </a:solidFill>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AutoShape 2"/>
          <p:cNvSpPr>
            <a:spLocks noGrp="1" noChangeArrowheads="1"/>
          </p:cNvSpPr>
          <p:nvPr>
            <p:ph type="title"/>
          </p:nvPr>
        </p:nvSpPr>
        <p:spPr>
          <a:xfrm>
            <a:off x="762000" y="762000"/>
            <a:ext cx="8382000" cy="1143000"/>
          </a:xfrm>
        </p:spPr>
        <p:txBody>
          <a:bodyPr/>
          <a:lstStyle/>
          <a:p>
            <a:pPr eaLnBrk="1" hangingPunct="1"/>
            <a:r>
              <a:rPr lang="en-US" dirty="0" smtClean="0"/>
              <a:t>Resizing Columns and Rows (continued)</a:t>
            </a:r>
          </a:p>
        </p:txBody>
      </p:sp>
      <p:sp>
        <p:nvSpPr>
          <p:cNvPr id="21509" name="Rectangle 3"/>
          <p:cNvSpPr>
            <a:spLocks noGrp="1" noChangeArrowheads="1"/>
          </p:cNvSpPr>
          <p:nvPr>
            <p:ph idx="1"/>
          </p:nvPr>
        </p:nvSpPr>
        <p:spPr>
          <a:xfrm>
            <a:off x="838200" y="2362200"/>
            <a:ext cx="7693025" cy="3962400"/>
          </a:xfrm>
        </p:spPr>
        <p:txBody>
          <a:bodyPr/>
          <a:lstStyle/>
          <a:p>
            <a:r>
              <a:rPr lang="en-US" b="1" dirty="0" smtClean="0"/>
              <a:t>AutoFit</a:t>
            </a:r>
            <a:r>
              <a:rPr lang="en-US" dirty="0" smtClean="0"/>
              <a:t> determines the best width for a column or the best height for a row.</a:t>
            </a:r>
          </a:p>
          <a:p>
            <a:r>
              <a:rPr lang="en-US" dirty="0" smtClean="0"/>
              <a:t>Place </a:t>
            </a:r>
            <a:r>
              <a:rPr lang="en-US" dirty="0" smtClean="0"/>
              <a:t>the pointer on the right edge of the column heading (or below the row heading) until the pointer changes to a double-headed arrow. Then, double-click to resize the column or row to the best fit.</a:t>
            </a:r>
          </a:p>
        </p:txBody>
      </p:sp>
      <p:sp>
        <p:nvSpPr>
          <p:cNvPr id="21505" name="Rectangle 13"/>
          <p:cNvSpPr>
            <a:spLocks noGrp="1" noChangeArrowheads="1"/>
          </p:cNvSpPr>
          <p:nvPr>
            <p:ph type="sldNum" sz="quarter" idx="10"/>
          </p:nvPr>
        </p:nvSpPr>
        <p:spPr>
          <a:noFill/>
        </p:spPr>
        <p:txBody>
          <a:bodyPr/>
          <a:lstStyle/>
          <a:p>
            <a:fld id="{A698578E-FDB1-4372-AD30-2E5C40FDD34F}" type="slidenum">
              <a:rPr lang="en-US" smtClean="0"/>
              <a:pPr/>
              <a:t>7</a:t>
            </a:fld>
            <a:endParaRPr lang="en-US" dirty="0" smtClean="0"/>
          </a:p>
        </p:txBody>
      </p:sp>
      <p:sp>
        <p:nvSpPr>
          <p:cNvPr id="21506"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5737C02A-06E1-45C7-BAA2-11B624447972}" type="slidenum">
              <a:rPr lang="en-US" sz="2600" b="1">
                <a:solidFill>
                  <a:schemeClr val="bg1"/>
                </a:solidFill>
              </a:rPr>
              <a:pPr/>
              <a:t>7</a:t>
            </a:fld>
            <a:endParaRPr lang="en-US" sz="2600" b="1" dirty="0">
              <a:solidFill>
                <a:schemeClr val="bg1"/>
              </a:solidFill>
            </a:endParaRPr>
          </a:p>
        </p:txBody>
      </p:sp>
      <p:sp>
        <p:nvSpPr>
          <p:cNvPr id="21507"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8C6EF71-21AF-470D-9168-B659540BE69C}" type="slidenum">
              <a:rPr lang="en-US" sz="2600" b="1">
                <a:solidFill>
                  <a:schemeClr val="bg1"/>
                </a:solidFill>
              </a:rPr>
              <a:pPr/>
              <a:t>7</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3"/>
          <p:cNvSpPr>
            <a:spLocks noGrp="1" noChangeArrowheads="1"/>
          </p:cNvSpPr>
          <p:nvPr>
            <p:ph type="sldNum" sz="quarter" idx="10"/>
          </p:nvPr>
        </p:nvSpPr>
        <p:spPr>
          <a:noFill/>
        </p:spPr>
        <p:txBody>
          <a:bodyPr/>
          <a:lstStyle/>
          <a:p>
            <a:fld id="{A698578E-FDB1-4372-AD30-2E5C40FDD34F}" type="slidenum">
              <a:rPr lang="en-US" smtClean="0"/>
              <a:pPr/>
              <a:t>8</a:t>
            </a:fld>
            <a:endParaRPr lang="en-US" dirty="0" smtClean="0"/>
          </a:p>
        </p:txBody>
      </p:sp>
      <p:sp>
        <p:nvSpPr>
          <p:cNvPr id="21506"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5737C02A-06E1-45C7-BAA2-11B624447972}" type="slidenum">
              <a:rPr lang="en-US" sz="2600" b="1">
                <a:solidFill>
                  <a:schemeClr val="bg1"/>
                </a:solidFill>
              </a:rPr>
              <a:pPr/>
              <a:t>8</a:t>
            </a:fld>
            <a:endParaRPr lang="en-US" sz="2600" b="1" dirty="0">
              <a:solidFill>
                <a:schemeClr val="bg1"/>
              </a:solidFill>
            </a:endParaRPr>
          </a:p>
        </p:txBody>
      </p:sp>
      <p:sp>
        <p:nvSpPr>
          <p:cNvPr id="21507"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8C6EF71-21AF-470D-9168-B659540BE69C}" type="slidenum">
              <a:rPr lang="en-US" sz="2600" b="1">
                <a:solidFill>
                  <a:schemeClr val="bg1"/>
                </a:solidFill>
              </a:rPr>
              <a:pPr/>
              <a:t>8</a:t>
            </a:fld>
            <a:endParaRPr lang="en-US" sz="2600" b="1" dirty="0">
              <a:solidFill>
                <a:schemeClr val="bg1"/>
              </a:solidFill>
            </a:endParaRPr>
          </a:p>
        </p:txBody>
      </p:sp>
      <p:sp>
        <p:nvSpPr>
          <p:cNvPr id="21508" name="AutoShape 2"/>
          <p:cNvSpPr>
            <a:spLocks noGrp="1" noChangeArrowheads="1"/>
          </p:cNvSpPr>
          <p:nvPr>
            <p:ph type="title"/>
          </p:nvPr>
        </p:nvSpPr>
        <p:spPr>
          <a:xfrm>
            <a:off x="762000" y="762000"/>
            <a:ext cx="8382000" cy="1143000"/>
          </a:xfrm>
        </p:spPr>
        <p:txBody>
          <a:bodyPr/>
          <a:lstStyle/>
          <a:p>
            <a:pPr eaLnBrk="1" hangingPunct="1"/>
            <a:r>
              <a:rPr lang="en-US" dirty="0" smtClean="0"/>
              <a:t>Positioning Data Within a Cell</a:t>
            </a:r>
          </a:p>
        </p:txBody>
      </p:sp>
      <p:sp>
        <p:nvSpPr>
          <p:cNvPr id="21509" name="Rectangle 3"/>
          <p:cNvSpPr>
            <a:spLocks noGrp="1" noChangeArrowheads="1"/>
          </p:cNvSpPr>
          <p:nvPr>
            <p:ph type="body" idx="1"/>
          </p:nvPr>
        </p:nvSpPr>
        <p:spPr>
          <a:xfrm>
            <a:off x="838200" y="2362200"/>
            <a:ext cx="7693025" cy="3962400"/>
          </a:xfrm>
        </p:spPr>
        <p:txBody>
          <a:bodyPr>
            <a:normAutofit/>
          </a:bodyPr>
          <a:lstStyle/>
          <a:p>
            <a:r>
              <a:rPr lang="en-US" dirty="0" smtClean="0"/>
              <a:t>By default, text you enter in a cell is lined up along the bottom-left side of the cell, and numbers you enter in a cell are lined up along the </a:t>
            </a:r>
            <a:r>
              <a:rPr lang="en-US" dirty="0" smtClean="0"/>
              <a:t>bottom-right.</a:t>
            </a:r>
            <a:endParaRPr lang="en-US" dirty="0" smtClean="0"/>
          </a:p>
          <a:p>
            <a:r>
              <a:rPr lang="en-US" dirty="0" smtClean="0"/>
              <a:t>However, you can position data within a cell in a variety of ways using the buttons on the Home tab of the Ribbon.</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Positioning Data Within a Cell (continued)</a:t>
            </a:r>
            <a:endParaRPr lang="en-US" dirty="0"/>
          </a:p>
        </p:txBody>
      </p:sp>
      <p:sp>
        <p:nvSpPr>
          <p:cNvPr id="3" name="Content Placeholder 2"/>
          <p:cNvSpPr>
            <a:spLocks noGrp="1"/>
          </p:cNvSpPr>
          <p:nvPr>
            <p:ph idx="1"/>
          </p:nvPr>
        </p:nvSpPr>
        <p:spPr/>
        <p:txBody>
          <a:bodyPr/>
          <a:lstStyle/>
          <a:p>
            <a:r>
              <a:rPr lang="en-US" sz="2400" dirty="0" smtClean="0"/>
              <a:t>Positioning data within a cell</a:t>
            </a:r>
            <a:endParaRPr lang="en-US" sz="2400"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9</a:t>
            </a:fld>
            <a:endParaRPr lang="en-US" dirty="0"/>
          </a:p>
        </p:txBody>
      </p:sp>
      <p:pic>
        <p:nvPicPr>
          <p:cNvPr id="5" name="Picture 2"/>
          <p:cNvPicPr>
            <a:picLocks noChangeAspect="1" noChangeArrowheads="1"/>
          </p:cNvPicPr>
          <p:nvPr/>
        </p:nvPicPr>
        <p:blipFill>
          <a:blip r:embed="rId2"/>
          <a:srcRect/>
          <a:stretch>
            <a:fillRect/>
          </a:stretch>
        </p:blipFill>
        <p:spPr bwMode="auto">
          <a:xfrm>
            <a:off x="1828800" y="2895600"/>
            <a:ext cx="5722835" cy="3312422"/>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apsules">
  <a:themeElements>
    <a:clrScheme name="Pasewark Office 2010 Intro">
      <a:dk1>
        <a:srgbClr val="003366"/>
      </a:dk1>
      <a:lt1>
        <a:srgbClr val="FFFFFF"/>
      </a:lt1>
      <a:dk2>
        <a:srgbClr val="006060"/>
      </a:dk2>
      <a:lt2>
        <a:srgbClr val="666699"/>
      </a:lt2>
      <a:accent1>
        <a:srgbClr val="006060"/>
      </a:accent1>
      <a:accent2>
        <a:srgbClr val="339933"/>
      </a:accent2>
      <a:accent3>
        <a:srgbClr val="FFFFFF"/>
      </a:accent3>
      <a:accent4>
        <a:srgbClr val="009900"/>
      </a:accent4>
      <a:accent5>
        <a:srgbClr val="AACACA"/>
      </a:accent5>
      <a:accent6>
        <a:srgbClr val="009900"/>
      </a:accent6>
      <a:hlink>
        <a:srgbClr val="2B92FF"/>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
      <a:clrScheme name="Capsules 9">
        <a:dk1>
          <a:srgbClr val="003366"/>
        </a:dk1>
        <a:lt1>
          <a:srgbClr val="FFFFFF"/>
        </a:lt1>
        <a:dk2>
          <a:srgbClr val="006666"/>
        </a:dk2>
        <a:lt2>
          <a:srgbClr val="666699"/>
        </a:lt2>
        <a:accent1>
          <a:srgbClr val="009999"/>
        </a:accent1>
        <a:accent2>
          <a:srgbClr val="99CC99"/>
        </a:accent2>
        <a:accent3>
          <a:srgbClr val="FFFFFF"/>
        </a:accent3>
        <a:accent4>
          <a:srgbClr val="002A56"/>
        </a:accent4>
        <a:accent5>
          <a:srgbClr val="AACACA"/>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0">
        <a:dk1>
          <a:srgbClr val="003366"/>
        </a:dk1>
        <a:lt1>
          <a:srgbClr val="FFFFFF"/>
        </a:lt1>
        <a:dk2>
          <a:srgbClr val="006666"/>
        </a:dk2>
        <a:lt2>
          <a:srgbClr val="666699"/>
        </a:lt2>
        <a:accent1>
          <a:srgbClr val="009999"/>
        </a:accent1>
        <a:accent2>
          <a:srgbClr val="99CC99"/>
        </a:accent2>
        <a:accent3>
          <a:srgbClr val="FFFFFF"/>
        </a:accent3>
        <a:accent4>
          <a:srgbClr val="002A56"/>
        </a:accent4>
        <a:accent5>
          <a:srgbClr val="AACACA"/>
        </a:accent5>
        <a:accent6>
          <a:srgbClr val="8AB98A"/>
        </a:accent6>
        <a:hlink>
          <a:srgbClr val="00CC66"/>
        </a:hlink>
        <a:folHlink>
          <a:srgbClr val="CC99FF"/>
        </a:folHlink>
      </a:clrScheme>
      <a:clrMap bg1="lt1" tx1="dk1" bg2="lt2" tx2="dk2" accent1="accent1" accent2="accent2" accent3="accent3" accent4="accent4" accent5="accent5" accent6="accent6" hlink="hlink" folHlink="folHlink"/>
    </a:extraClrScheme>
    <a:extraClrScheme>
      <a:clrScheme name="Capsules 11">
        <a:dk1>
          <a:srgbClr val="003366"/>
        </a:dk1>
        <a:lt1>
          <a:srgbClr val="FFFFFF"/>
        </a:lt1>
        <a:dk2>
          <a:srgbClr val="006666"/>
        </a:dk2>
        <a:lt2>
          <a:srgbClr val="666699"/>
        </a:lt2>
        <a:accent1>
          <a:srgbClr val="33CCCC"/>
        </a:accent1>
        <a:accent2>
          <a:srgbClr val="009999"/>
        </a:accent2>
        <a:accent3>
          <a:srgbClr val="FFFFFF"/>
        </a:accent3>
        <a:accent4>
          <a:srgbClr val="002A56"/>
        </a:accent4>
        <a:accent5>
          <a:srgbClr val="ADE2E2"/>
        </a:accent5>
        <a:accent6>
          <a:srgbClr val="008A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2">
        <a:dk1>
          <a:srgbClr val="003366"/>
        </a:dk1>
        <a:lt1>
          <a:srgbClr val="FFFFFF"/>
        </a:lt1>
        <a:dk2>
          <a:srgbClr val="006666"/>
        </a:dk2>
        <a:lt2>
          <a:srgbClr val="666699"/>
        </a:lt2>
        <a:accent1>
          <a:srgbClr val="33CCCC"/>
        </a:accent1>
        <a:accent2>
          <a:srgbClr val="009999"/>
        </a:accent2>
        <a:accent3>
          <a:srgbClr val="FFFFFF"/>
        </a:accent3>
        <a:accent4>
          <a:srgbClr val="002A56"/>
        </a:accent4>
        <a:accent5>
          <a:srgbClr val="ADE2E2"/>
        </a:accent5>
        <a:accent6>
          <a:srgbClr val="008A8A"/>
        </a:accent6>
        <a:hlink>
          <a:srgbClr val="00CC66"/>
        </a:hlink>
        <a:folHlink>
          <a:srgbClr val="CC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asewark Office 2010 Intro">
    <a:dk1>
      <a:srgbClr val="003366"/>
    </a:dk1>
    <a:lt1>
      <a:srgbClr val="FFFFFF"/>
    </a:lt1>
    <a:dk2>
      <a:srgbClr val="006060"/>
    </a:dk2>
    <a:lt2>
      <a:srgbClr val="666699"/>
    </a:lt2>
    <a:accent1>
      <a:srgbClr val="006060"/>
    </a:accent1>
    <a:accent2>
      <a:srgbClr val="339933"/>
    </a:accent2>
    <a:accent3>
      <a:srgbClr val="FFFFFF"/>
    </a:accent3>
    <a:accent4>
      <a:srgbClr val="009900"/>
    </a:accent4>
    <a:accent5>
      <a:srgbClr val="AACACA"/>
    </a:accent5>
    <a:accent6>
      <a:srgbClr val="009900"/>
    </a:accent6>
    <a:hlink>
      <a:srgbClr val="2B92FF"/>
    </a:hlink>
    <a:folHlink>
      <a:srgbClr val="CC99FF"/>
    </a:folHlink>
  </a:clrScheme>
</a:themeOverride>
</file>

<file path=docProps/app.xml><?xml version="1.0" encoding="utf-8"?>
<Properties xmlns="http://schemas.openxmlformats.org/officeDocument/2006/extended-properties" xmlns:vt="http://schemas.openxmlformats.org/officeDocument/2006/docPropsVTypes">
  <Template/>
  <TotalTime>6704</TotalTime>
  <Words>1186</Words>
  <Application>Microsoft Office PowerPoint</Application>
  <PresentationFormat>On-screen Show (4:3)</PresentationFormat>
  <Paragraphs>160</Paragraphs>
  <Slides>23</Slides>
  <Notes>10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Capsules</vt:lpstr>
      <vt:lpstr>Excel Lesson 2 Changing the Appearance  of a Worksheet</vt:lpstr>
      <vt:lpstr>Objectives</vt:lpstr>
      <vt:lpstr>Objectives (continued)</vt:lpstr>
      <vt:lpstr>Vocabulary</vt:lpstr>
      <vt:lpstr>Vocabulary (continued)</vt:lpstr>
      <vt:lpstr>Resizing Columns and Rows</vt:lpstr>
      <vt:lpstr>Resizing Columns and Rows (continued)</vt:lpstr>
      <vt:lpstr>Positioning Data Within a Cell</vt:lpstr>
      <vt:lpstr>Positioning Data Within a Cell (continued)</vt:lpstr>
      <vt:lpstr>Positioning Data Within a Cell (continued)</vt:lpstr>
      <vt:lpstr>Positioning Data Within a Cell (continued)</vt:lpstr>
      <vt:lpstr>Changing the Appearance of Cells</vt:lpstr>
      <vt:lpstr>Changing the Appearance of Cells (continued)</vt:lpstr>
      <vt:lpstr>Changing the Appearance of Cells (continued)</vt:lpstr>
      <vt:lpstr>Changing the Appearance of Cells (continued)</vt:lpstr>
      <vt:lpstr>Changing the Appearance of Cells (continued)</vt:lpstr>
      <vt:lpstr>Changing the Appearance of Cells (continued)</vt:lpstr>
      <vt:lpstr>Using Styles to Format Cells</vt:lpstr>
      <vt:lpstr>Using Styles to Format Cells (continued)</vt:lpstr>
      <vt:lpstr>Summary</vt:lpstr>
      <vt:lpstr>Summary (continued)</vt:lpstr>
      <vt:lpstr>Summary (continued)</vt:lpstr>
      <vt:lpstr>Summary (continued)</vt:lpstr>
    </vt:vector>
  </TitlesOfParts>
  <Company>Course Technology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Excel Lesson 2 Changing the Appearance of a Worksheet</dc:title>
  <dc:creator/>
  <cp:lastModifiedBy>Amanda Lyons</cp:lastModifiedBy>
  <cp:revision>225</cp:revision>
  <dcterms:created xsi:type="dcterms:W3CDTF">2001-06-11T01:47:29Z</dcterms:created>
  <dcterms:modified xsi:type="dcterms:W3CDTF">2010-08-05T14:48:28Z</dcterms:modified>
</cp:coreProperties>
</file>